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87" r:id="rId5"/>
    <p:sldId id="286" r:id="rId6"/>
    <p:sldId id="288" r:id="rId7"/>
    <p:sldId id="257" r:id="rId8"/>
    <p:sldId id="258" r:id="rId9"/>
    <p:sldId id="261" r:id="rId10"/>
    <p:sldId id="262" r:id="rId11"/>
    <p:sldId id="263" r:id="rId12"/>
    <p:sldId id="264" r:id="rId13"/>
    <p:sldId id="268" r:id="rId14"/>
    <p:sldId id="269" r:id="rId15"/>
    <p:sldId id="265" r:id="rId16"/>
    <p:sldId id="266" r:id="rId17"/>
    <p:sldId id="267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2" r:id="rId30"/>
    <p:sldId id="281" r:id="rId31"/>
    <p:sldId id="283" r:id="rId32"/>
    <p:sldId id="284" r:id="rId33"/>
    <p:sldId id="285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4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D2922-BDBC-6D4E-AE70-138D98E69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8880" y="1463041"/>
            <a:ext cx="9035733" cy="2411730"/>
          </a:xfrm>
        </p:spPr>
        <p:txBody>
          <a:bodyPr>
            <a:normAutofit/>
          </a:bodyPr>
          <a:lstStyle/>
          <a:p>
            <a:r>
              <a:rPr lang="ru-RU" sz="4000" dirty="0"/>
              <a:t>Евангелие, как основа образования лидеров следующего поколения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12AAF66-4782-EF4B-B713-D28E656E66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908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CC171B-7A29-4A4F-96DA-A60D0EAF8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823" y="643466"/>
            <a:ext cx="9596790" cy="756355"/>
          </a:xfrm>
        </p:spPr>
        <p:txBody>
          <a:bodyPr>
            <a:normAutofit fontScale="90000"/>
          </a:bodyPr>
          <a:lstStyle/>
          <a:p>
            <a:r>
              <a:rPr lang="ru-RU" dirty="0">
                <a:ea typeface="Times New Roman" charset="0"/>
                <a:cs typeface="Times New Roman" charset="0"/>
              </a:rPr>
              <a:t>Основные доктринальные особенности</a:t>
            </a:r>
            <a:r>
              <a:rPr lang="ru-RU" u="sng" dirty="0">
                <a:latin typeface="Times New Roman" charset="0"/>
                <a:ea typeface="Times New Roman" charset="0"/>
                <a:cs typeface="Times New Roman" charset="0"/>
              </a:rPr>
              <a:t>                                  </a:t>
            </a:r>
            <a:br>
              <a:rPr lang="ru-RU" u="sng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77633C-0003-9349-BEBE-EE429B1B3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7823" y="1591733"/>
            <a:ext cx="9596790" cy="4741334"/>
          </a:xfrm>
        </p:spPr>
        <p:txBody>
          <a:bodyPr>
            <a:normAutofit fontScale="92500" lnSpcReduction="10000"/>
          </a:bodyPr>
          <a:lstStyle/>
          <a:p>
            <a:r>
              <a:rPr lang="ru-RU" sz="2200" dirty="0">
                <a:ea typeface="Times New Roman" charset="0"/>
                <a:cs typeface="Times New Roman" charset="0"/>
              </a:rPr>
              <a:t>отрицание воплощения Иисуса Христа                             </a:t>
            </a:r>
          </a:p>
          <a:p>
            <a:r>
              <a:rPr lang="ru-RU" sz="2200" dirty="0">
                <a:ea typeface="Times New Roman" charset="0"/>
                <a:cs typeface="Times New Roman" charset="0"/>
              </a:rPr>
              <a:t>отрицание центрального положения Иисуса Христа в вопросе   спасения</a:t>
            </a:r>
          </a:p>
          <a:p>
            <a:r>
              <a:rPr lang="ru-RU" sz="2200" dirty="0">
                <a:ea typeface="Times New Roman" charset="0"/>
                <a:cs typeface="Times New Roman" charset="0"/>
              </a:rPr>
              <a:t>отсутствие подобающего христианского образа жизни</a:t>
            </a:r>
          </a:p>
          <a:p>
            <a:r>
              <a:rPr lang="ru-RU" sz="2200" dirty="0">
                <a:ea typeface="Times New Roman" charset="0"/>
                <a:cs typeface="Times New Roman" charset="0"/>
              </a:rPr>
              <a:t>акцент на необходимости особого знания (часто – тайного)</a:t>
            </a:r>
          </a:p>
          <a:p>
            <a:r>
              <a:rPr lang="ru-RU" sz="2200" dirty="0">
                <a:ea typeface="Times New Roman" charset="0"/>
                <a:cs typeface="Times New Roman" charset="0"/>
              </a:rPr>
              <a:t>тенденция в сторону собственной исключительности</a:t>
            </a:r>
          </a:p>
          <a:p>
            <a:r>
              <a:rPr lang="ru-RU" sz="2200" dirty="0">
                <a:ea typeface="Times New Roman" charset="0"/>
                <a:cs typeface="Times New Roman" charset="0"/>
              </a:rPr>
              <a:t>подчеркивали онтологический (вечный) дуализм между духом и материей</a:t>
            </a:r>
          </a:p>
          <a:p>
            <a:r>
              <a:rPr lang="ru-RU" sz="2200" dirty="0">
                <a:ea typeface="Times New Roman" charset="0"/>
                <a:cs typeface="Times New Roman" charset="0"/>
              </a:rPr>
              <a:t>Дух (Высший Бог) считался добром, тогда как материя рассматривалась как зло в самой своей сущности. Подобная дихотомия имеет сходство с платонизмом и его противопоставлением: идеального физическому, небесное земному, невидимое видимому.       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8209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37C6B-CC1E-3C45-8D2C-D16E58E08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111" y="624110"/>
            <a:ext cx="9585502" cy="899890"/>
          </a:xfrm>
        </p:spPr>
        <p:txBody>
          <a:bodyPr>
            <a:normAutofit/>
          </a:bodyPr>
          <a:lstStyle/>
          <a:p>
            <a:r>
              <a:rPr lang="ru-RU" sz="3200" dirty="0">
                <a:ea typeface="Times New Roman" charset="0"/>
                <a:cs typeface="Times New Roman" charset="0"/>
              </a:rPr>
              <a:t>Проявление этого учения сегодня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7A8099-A868-2542-BF4D-2A048D122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111" y="1851378"/>
            <a:ext cx="9585502" cy="4560710"/>
          </a:xfrm>
        </p:spPr>
        <p:txBody>
          <a:bodyPr>
            <a:normAutofit/>
          </a:bodyPr>
          <a:lstStyle/>
          <a:p>
            <a:r>
              <a:rPr lang="ru-RU" sz="2000" dirty="0">
                <a:ea typeface="Times New Roman" charset="0"/>
                <a:cs typeface="Times New Roman" charset="0"/>
              </a:rPr>
              <a:t>Дух этой ереси проявляется и в наши дни, когда люди пытаются совместить христианскую истину с другим мировоззрением и образом мышления</a:t>
            </a:r>
          </a:p>
          <a:p>
            <a:r>
              <a:rPr lang="ru-RU" sz="2000" dirty="0">
                <a:ea typeface="Times New Roman" charset="0"/>
                <a:cs typeface="Times New Roman" charset="0"/>
              </a:rPr>
              <a:t>Дух этой ереси проявляется и в наши дни, когда люди придают особое, главенствующее значение «правильной» доктрине, исключая при этом личные взаимоотношения с Богом и веру как образ жизни</a:t>
            </a:r>
          </a:p>
          <a:p>
            <a:r>
              <a:rPr lang="ru-RU" sz="2000" dirty="0">
                <a:ea typeface="Times New Roman" charset="0"/>
                <a:cs typeface="Times New Roman" charset="0"/>
              </a:rPr>
              <a:t>Дух этой ереси проявляется и в наши дни, когда люди обращают христианство только к избранной интеллектуальной элите</a:t>
            </a:r>
          </a:p>
          <a:p>
            <a:r>
              <a:rPr lang="ru-RU" sz="2000" dirty="0">
                <a:ea typeface="Times New Roman" charset="0"/>
                <a:cs typeface="Times New Roman" charset="0"/>
              </a:rPr>
              <a:t>Дух этой ереси проявляется и в наши дни, когда люди начинают заниматься аскетизмом или </a:t>
            </a:r>
            <a:r>
              <a:rPr lang="ru-RU" sz="2000" dirty="0" err="1">
                <a:ea typeface="Times New Roman" charset="0"/>
                <a:cs typeface="Times New Roman" charset="0"/>
              </a:rPr>
              <a:t>антиномизмом</a:t>
            </a:r>
            <a:r>
              <a:rPr lang="ru-RU" sz="2000" dirty="0">
                <a:ea typeface="Times New Roman" charset="0"/>
                <a:cs typeface="Times New Roman" charset="0"/>
              </a:rPr>
              <a:t>, считая это наилучшим способом обрести Божье расположение.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702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F6DE0-274A-D74C-B577-B4BD618A3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4570" y="434340"/>
            <a:ext cx="9230043" cy="765810"/>
          </a:xfrm>
        </p:spPr>
        <p:txBody>
          <a:bodyPr>
            <a:normAutofit/>
          </a:bodyPr>
          <a:lstStyle/>
          <a:p>
            <a:r>
              <a:rPr lang="ru-RU" sz="3200" dirty="0"/>
              <a:t>Концепция "Предания"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A10D30-D22D-9849-990D-155EDD52D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8820" y="1360170"/>
            <a:ext cx="9515792" cy="5063490"/>
          </a:xfrm>
        </p:spPr>
        <p:txBody>
          <a:bodyPr>
            <a:normAutofit/>
          </a:bodyPr>
          <a:lstStyle/>
          <a:p>
            <a:r>
              <a:rPr lang="ru-RU" sz="2000" dirty="0"/>
              <a:t>Для большинства средневековых богословов Писание было материально достаточным источником христианской доктрины. Иными словами, все, что имело существенное значение для христианской веры, содержалось в Писании</a:t>
            </a:r>
            <a:endParaRPr lang="en-US" sz="2000" dirty="0"/>
          </a:p>
          <a:p>
            <a:r>
              <a:rPr lang="ru-RU" sz="2000" dirty="0"/>
              <a:t>Были вопросы, по которым Писание хранило молчание</a:t>
            </a:r>
            <a:endParaRPr lang="en-US" sz="2000" dirty="0"/>
          </a:p>
          <a:p>
            <a:r>
              <a:rPr lang="ru-RU" sz="2000" dirty="0"/>
              <a:t>Церковь чувствовала себя вправе самостоятельно разобраться в этих вопросах, хотя эти суждения считались подчиненными по отношению к самому Писанию</a:t>
            </a:r>
            <a:endParaRPr lang="en-US" sz="2000" dirty="0"/>
          </a:p>
          <a:p>
            <a:r>
              <a:rPr lang="ru-RU" sz="2000" dirty="0"/>
              <a:t>Однако к концу Средних веков концепция "Предания" приобрела большое значение в связи с толкованием и авторитетом Писания. </a:t>
            </a:r>
            <a:r>
              <a:rPr lang="ru-RU" sz="2000" dirty="0" err="1"/>
              <a:t>Хейко</a:t>
            </a:r>
            <a:r>
              <a:rPr lang="ru-RU" sz="2000" dirty="0"/>
              <a:t> </a:t>
            </a:r>
            <a:r>
              <a:rPr lang="ru-RU" sz="2000" dirty="0" err="1"/>
              <a:t>А.Оберман</a:t>
            </a:r>
            <a:r>
              <a:rPr lang="ru-RU" sz="2000" dirty="0"/>
              <a:t> указал на то, что в период позднего средневековья были распространены две достаточно различные концепции Предания, которые он обозначает "Предание 1" и "Предание 2".</a:t>
            </a:r>
          </a:p>
        </p:txBody>
      </p:sp>
    </p:spTree>
    <p:extLst>
      <p:ext uri="{BB962C8B-B14F-4D97-AF65-F5344CB8AC3E}">
        <p14:creationId xmlns:p14="http://schemas.microsoft.com/office/powerpoint/2010/main" val="668412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D1F3D-9211-C540-AE37-2FE36909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628650"/>
            <a:ext cx="9332913" cy="605790"/>
          </a:xfrm>
        </p:spPr>
        <p:txBody>
          <a:bodyPr>
            <a:normAutofit fontScale="90000"/>
          </a:bodyPr>
          <a:lstStyle/>
          <a:p>
            <a:r>
              <a:rPr lang="ru-RU" dirty="0"/>
              <a:t>Концепция "Предания"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276E08-2F38-7645-913A-D62A1C5B5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1748790"/>
            <a:ext cx="9332911" cy="4663440"/>
          </a:xfrm>
        </p:spPr>
        <p:txBody>
          <a:bodyPr>
            <a:normAutofit/>
          </a:bodyPr>
          <a:lstStyle/>
          <a:p>
            <a:r>
              <a:rPr lang="ru-RU" sz="2000" dirty="0"/>
              <a:t>В ответ на различные споры внутри ранней Церкви и особенно угрозу гностицизма стал вырабатываться "традиционный" метод понимания определенных фрагментов Писания</a:t>
            </a:r>
          </a:p>
          <a:p>
            <a:r>
              <a:rPr lang="ru-RU" sz="2000" dirty="0"/>
              <a:t>Богословы второго века, такие, как </a:t>
            </a:r>
            <a:r>
              <a:rPr lang="ru-RU" sz="2000" dirty="0" err="1"/>
              <a:t>Ириней</a:t>
            </a:r>
            <a:r>
              <a:rPr lang="ru-RU" sz="2000" dirty="0"/>
              <a:t> Лионский, начали разрабатывать идею авторитетного толкования определенных текстов Писания, которое, по их утверждениям, восходило ко времени самих апостолов. Писание нельзя было интерпретировать произвольно: его следовало толковать в контексте исторической преемственности христианской Церкви</a:t>
            </a:r>
          </a:p>
          <a:p>
            <a:r>
              <a:rPr lang="ru-RU" sz="2000" dirty="0"/>
              <a:t>Параметры его толкования были исторически закреплены и "даны". </a:t>
            </a:r>
            <a:r>
              <a:rPr lang="ru-RU" sz="2000" dirty="0" err="1"/>
              <a:t>Оберман</a:t>
            </a:r>
            <a:r>
              <a:rPr lang="ru-RU" sz="2000" dirty="0"/>
              <a:t> называет это понимание "Преданием 1". "Предание" здесь означает лишь "традиционный способ толкования Писания в сообществе верующих"</a:t>
            </a:r>
          </a:p>
        </p:txBody>
      </p:sp>
    </p:spTree>
    <p:extLst>
      <p:ext uri="{BB962C8B-B14F-4D97-AF65-F5344CB8AC3E}">
        <p14:creationId xmlns:p14="http://schemas.microsoft.com/office/powerpoint/2010/main" val="1885097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3EB30-1118-E64C-9789-662C8184C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810" y="217170"/>
            <a:ext cx="9595803" cy="571500"/>
          </a:xfrm>
        </p:spPr>
        <p:txBody>
          <a:bodyPr>
            <a:normAutofit fontScale="90000"/>
          </a:bodyPr>
          <a:lstStyle/>
          <a:p>
            <a:r>
              <a:rPr lang="ru-RU" dirty="0"/>
              <a:t>Концепция "Предания"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783918-B26A-7845-832D-6C125DBF7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8780" y="937260"/>
            <a:ext cx="10069830" cy="5554980"/>
          </a:xfrm>
        </p:spPr>
        <p:txBody>
          <a:bodyPr>
            <a:noAutofit/>
          </a:bodyPr>
          <a:lstStyle/>
          <a:p>
            <a:r>
              <a:rPr lang="ru-RU" sz="2000" dirty="0"/>
              <a:t>В четырнадцатом и пятнадцатом веках выработалось несколько другое понимание предания. "Предание" теперь понималось как отдельный и самостоятельный источник откровения, данный в дополнение к Писанию</a:t>
            </a:r>
          </a:p>
          <a:p>
            <a:r>
              <a:rPr lang="ru-RU" sz="2000" dirty="0"/>
              <a:t>Утверждалось, что Писание хранило молчание по ряду вопросов, однако для устранения этого недостатка Бог позаботился о втором источнике откровения: устном Предании, восходящем к самим апостолам</a:t>
            </a:r>
          </a:p>
          <a:p>
            <a:r>
              <a:rPr lang="ru-RU" sz="2000" dirty="0"/>
              <a:t>Это Предание передавалось в Церкви из поколения в поколение. </a:t>
            </a:r>
            <a:r>
              <a:rPr lang="ru-RU" sz="2000" dirty="0" err="1"/>
              <a:t>Оберман</a:t>
            </a:r>
            <a:r>
              <a:rPr lang="ru-RU" sz="2000" dirty="0"/>
              <a:t> называет это предание "Преданием 2»</a:t>
            </a:r>
          </a:p>
          <a:p>
            <a:r>
              <a:rPr lang="ru-RU" sz="2000" dirty="0"/>
              <a:t>Итак,  "Предание 1" является доктринальной теорией одного источника: доктрина основана на Писании, а "Предание" относится к "традиционному способу толкования Писания»</a:t>
            </a:r>
          </a:p>
          <a:p>
            <a:r>
              <a:rPr lang="ru-RU" sz="2000" dirty="0"/>
              <a:t>"Предание 2" является доктринальной теорией двух источников: доктрина основана на двух различных источниках  —  Писании и устном Предании. Верование, которое отсутствует в Писании, может, на основании теории двух источников, быть оправдано как восходящее к устному Преданию</a:t>
            </a:r>
          </a:p>
        </p:txBody>
      </p:sp>
    </p:spTree>
    <p:extLst>
      <p:ext uri="{BB962C8B-B14F-4D97-AF65-F5344CB8AC3E}">
        <p14:creationId xmlns:p14="http://schemas.microsoft.com/office/powerpoint/2010/main" val="923975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A75E2-370E-8141-8AFA-FE7E82F9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160" y="262890"/>
            <a:ext cx="9081453" cy="868680"/>
          </a:xfrm>
        </p:spPr>
        <p:txBody>
          <a:bodyPr>
            <a:normAutofit fontScale="90000"/>
          </a:bodyPr>
          <a:lstStyle/>
          <a:p>
            <a:r>
              <a:rPr lang="ru-RU" dirty="0"/>
              <a:t>Писание и Предание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0879AC-29D6-FB44-A277-DC39E399A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0220" y="902970"/>
            <a:ext cx="9744391" cy="5452110"/>
          </a:xfrm>
        </p:spPr>
        <p:txBody>
          <a:bodyPr>
            <a:normAutofit/>
          </a:bodyPr>
          <a:lstStyle/>
          <a:p>
            <a:r>
              <a:rPr lang="ru-RU" sz="2000" dirty="0"/>
              <a:t>Христианство является </a:t>
            </a:r>
            <a:r>
              <a:rPr lang="ru-RU" sz="2000" dirty="0" err="1"/>
              <a:t>богооткровенной</a:t>
            </a:r>
            <a:r>
              <a:rPr lang="ru-RU" sz="2000" dirty="0"/>
              <a:t> религией. В православном понимании Божественное Откровение включает в себя Священное Писание и Священное Предание </a:t>
            </a:r>
          </a:p>
          <a:p>
            <a:r>
              <a:rPr lang="ru-RU" sz="2000" dirty="0"/>
              <a:t>Писание — это вся Библия, то есть все книги Ветхого и Нового Заветов</a:t>
            </a:r>
          </a:p>
          <a:p>
            <a:r>
              <a:rPr lang="ru-RU" sz="2000" dirty="0"/>
              <a:t>Под Преданием понимают всю совокупность письменных и устных источников, при помощи которых христианская вера передается из поколения в поколения. Апостол Павел говорит: «Стойте и держите предания, которым вы научены или словом или посланием нашим»</a:t>
            </a:r>
            <a:r>
              <a:rPr lang="en-US" sz="2000" dirty="0"/>
              <a:t> (2</a:t>
            </a:r>
            <a:r>
              <a:rPr lang="ru-RU" sz="2000" dirty="0"/>
              <a:t>Фес. 2:15). Под «словом» здесь понимается устное Предание, под «посланием» — письменное</a:t>
            </a:r>
          </a:p>
          <a:p>
            <a:r>
              <a:rPr lang="ru-RU" sz="2000" dirty="0"/>
              <a:t> К устному Преданию относится крестное знамение, обращение в молитве на восток, сути евхаристии, чин освящения воды крещения и елея помазания, троекратное погружение человека при крещении и т.п., то есть преимущественно литургические или обрядовые традиции, переданные изустно и прочно вошедшие в церковную практику. 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55209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68FDFB-2A82-5E45-BDC3-1E854DFF8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161" y="624110"/>
            <a:ext cx="9081452" cy="793210"/>
          </a:xfrm>
        </p:spPr>
        <p:txBody>
          <a:bodyPr>
            <a:normAutofit/>
          </a:bodyPr>
          <a:lstStyle/>
          <a:p>
            <a:r>
              <a:rPr lang="ru-RU" sz="3200" dirty="0"/>
              <a:t>Писание или Предание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9B6B2D-38B9-E240-85C9-B9E9A71A1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3160" y="1748790"/>
            <a:ext cx="9081452" cy="4720590"/>
          </a:xfrm>
        </p:spPr>
        <p:txBody>
          <a:bodyPr/>
          <a:lstStyle/>
          <a:p>
            <a:r>
              <a:rPr lang="ru-RU" sz="2000" dirty="0"/>
              <a:t>Этот вопрос был поставлен в ходе полемики между Реформацией и Контрреформацией в XVI—XVII столетиях. Лидеры Реформации (Лютер, Кальвин) выдвинули принцип «достаточности Писания», согласно которому абсолютным авторитетом в Церкви пользуется только Писание </a:t>
            </a:r>
          </a:p>
          <a:p>
            <a:r>
              <a:rPr lang="ru-RU" sz="2000" dirty="0"/>
              <a:t>что же касается позднейших </a:t>
            </a:r>
            <a:r>
              <a:rPr lang="ru-RU" sz="2000" dirty="0" err="1"/>
              <a:t>вероучительных</a:t>
            </a:r>
            <a:r>
              <a:rPr lang="ru-RU" sz="2000" dirty="0"/>
              <a:t> документов, будь то постановления Соборов или творения Отцов Церкви, то они авторитетны лишь постольку, поскольку согласуются с учением Писания</a:t>
            </a:r>
          </a:p>
          <a:p>
            <a:r>
              <a:rPr lang="ru-RU" sz="2000" dirty="0"/>
              <a:t>догматические определения, литургические и обрядовые традиции, которые не основаны на авторитете Писания, не могли, по мнению лидеров Реформации, быть признаны легитимными и потому подлежали упразднению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486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9A3E9-D600-6A48-8B33-84BCE543B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840" y="628650"/>
            <a:ext cx="9355773" cy="788670"/>
          </a:xfrm>
        </p:spPr>
        <p:txBody>
          <a:bodyPr>
            <a:normAutofit fontScale="90000"/>
          </a:bodyPr>
          <a:lstStyle/>
          <a:p>
            <a:r>
              <a:rPr lang="ru-RU" dirty="0"/>
              <a:t>Писание или Предание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FB4E9B-ADC0-ED4B-9E83-7B89AACF2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8839" y="1634490"/>
            <a:ext cx="9355773" cy="4720590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В противовес протестантскому принципу «</a:t>
            </a:r>
            <a:r>
              <a:rPr lang="ru-RU" sz="2000" dirty="0" err="1"/>
              <a:t>sola</a:t>
            </a:r>
            <a:r>
              <a:rPr lang="ru-RU" sz="2000" dirty="0"/>
              <a:t> </a:t>
            </a:r>
            <a:r>
              <a:rPr lang="ru-RU" sz="2000" dirty="0" err="1"/>
              <a:t>Scriptura</a:t>
            </a:r>
            <a:r>
              <a:rPr lang="ru-RU" sz="2000" dirty="0"/>
              <a:t>» (лат. «только Писание») богословы Контрреформации подчеркивали важность Предания, без которого, по их мнению, Писание не имело бы авторитета</a:t>
            </a:r>
          </a:p>
          <a:p>
            <a:r>
              <a:rPr lang="ru-RU" sz="2000" dirty="0"/>
              <a:t>Оппонент Лютера на Лейпцигском диспуте 1519 года утверждал, что «Писание не является подлинным без авторитета Церкви»</a:t>
            </a:r>
          </a:p>
          <a:p>
            <a:r>
              <a:rPr lang="ru-RU" sz="2000" dirty="0"/>
              <a:t>Противники Реформации указывали, в частности, на то, что канон Священного Писания был сформирован именно церковным Преданием, определившим, какие книги должны в него войти, а какие нет</a:t>
            </a:r>
          </a:p>
          <a:p>
            <a:r>
              <a:rPr lang="ru-RU" sz="2000" dirty="0"/>
              <a:t>На </a:t>
            </a:r>
            <a:r>
              <a:rPr lang="ru-RU" sz="2000" dirty="0" err="1"/>
              <a:t>Тридентском</a:t>
            </a:r>
            <a:r>
              <a:rPr lang="ru-RU" sz="2000" dirty="0"/>
              <a:t> Соборе 1546 года была сформулирована теория двух источников, согласно которой Писание не может рассматриваться как единственный источник Божественного Откровения: не менее важным источником является Предание, составляющее жизненно важное дополнение к Писанию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1560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80B5D-8C20-3B4C-93BD-CF1D3D3F1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8830" y="251460"/>
            <a:ext cx="9435784" cy="480060"/>
          </a:xfrm>
        </p:spPr>
        <p:txBody>
          <a:bodyPr>
            <a:noAutofit/>
          </a:bodyPr>
          <a:lstStyle/>
          <a:p>
            <a:r>
              <a:rPr lang="ru-RU" sz="3200" dirty="0"/>
              <a:t>Принцип «</a:t>
            </a:r>
            <a:r>
              <a:rPr lang="en-US" sz="3200" dirty="0" err="1"/>
              <a:t>SolaScriptura</a:t>
            </a:r>
            <a:r>
              <a:rPr lang="en-US" sz="3200" dirty="0"/>
              <a:t>»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81BE87-6754-7540-BDEB-F9B3163A7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7370" y="834390"/>
            <a:ext cx="9687243" cy="5772150"/>
          </a:xfrm>
        </p:spPr>
        <p:txBody>
          <a:bodyPr>
            <a:noAutofit/>
          </a:bodyPr>
          <a:lstStyle/>
          <a:p>
            <a:r>
              <a:rPr lang="ru-RU" sz="2000" dirty="0"/>
              <a:t>Принцип </a:t>
            </a:r>
            <a:r>
              <a:rPr lang="en-US" sz="2000" dirty="0"/>
              <a:t>- </a:t>
            </a:r>
            <a:r>
              <a:rPr lang="ru-RU" sz="2000" dirty="0"/>
              <a:t>только Писание стал знаменем Реформации. Это была не первая попытка одержать победу в великой борьбе за евангельское учение. Но все предыдущие (например, </a:t>
            </a:r>
            <a:r>
              <a:rPr lang="ru-RU" sz="2000" dirty="0" err="1"/>
              <a:t>павликиане</a:t>
            </a:r>
            <a:r>
              <a:rPr lang="ru-RU" sz="2000" dirty="0"/>
              <a:t>, Джон </a:t>
            </a:r>
            <a:r>
              <a:rPr lang="ru-RU" sz="2000" dirty="0" err="1"/>
              <a:t>Виклиф</a:t>
            </a:r>
            <a:r>
              <a:rPr lang="ru-RU" sz="2000" dirty="0"/>
              <a:t>, Ян Гус и др.) терпели неудачу</a:t>
            </a:r>
            <a:endParaRPr lang="en-US" sz="2000" dirty="0"/>
          </a:p>
          <a:p>
            <a:r>
              <a:rPr lang="en-US" sz="2000" dirty="0"/>
              <a:t>XVI </a:t>
            </a:r>
            <a:r>
              <a:rPr lang="ru-RU" sz="2000" dirty="0"/>
              <a:t>век внес перелом в понятие о критерии Истины. Все великие реформаторы: Мартин Лютер, Жан Кальвин, Ульрих Цвингли, </a:t>
            </a:r>
            <a:r>
              <a:rPr lang="ru-RU" sz="2000" dirty="0" err="1"/>
              <a:t>Менно</a:t>
            </a:r>
            <a:r>
              <a:rPr lang="ru-RU" sz="2000" dirty="0"/>
              <a:t> Симонс и другие, твердо стояли на основе Священного Писания как единственного критерия Истины</a:t>
            </a:r>
            <a:endParaRPr lang="en-US" sz="2000" dirty="0"/>
          </a:p>
          <a:p>
            <a:r>
              <a:rPr lang="ru-RU" sz="2000" dirty="0"/>
              <a:t>Кальвин писал: «я одобряю лишь те человеческие институты, которые основаны на авторитете Божьем и взяты из Писания»</a:t>
            </a:r>
            <a:endParaRPr lang="en-US" sz="2000" dirty="0"/>
          </a:p>
          <a:p>
            <a:r>
              <a:rPr lang="ru-RU" sz="2000" dirty="0"/>
              <a:t>Цвингли написал свой знаменитый трактат о Писании: «О ясности и определенности Слова Божьего», утверждая в нем, что «основанием нашей религии является письменное слово, Писание Божие</a:t>
            </a:r>
            <a:endParaRPr lang="en-US" sz="2000" dirty="0"/>
          </a:p>
          <a:p>
            <a:r>
              <a:rPr lang="ru-RU" sz="2000" dirty="0"/>
              <a:t>Баптистское вероисповедание 1689 года: «Священное Писание является единственно достаточной, достоверной и непогрешимой нормой спасительного знания, веры и послушания, что формирует спасение»</a:t>
            </a:r>
          </a:p>
        </p:txBody>
      </p:sp>
    </p:spTree>
    <p:extLst>
      <p:ext uri="{BB962C8B-B14F-4D97-AF65-F5344CB8AC3E}">
        <p14:creationId xmlns:p14="http://schemas.microsoft.com/office/powerpoint/2010/main" val="2810480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1CED7-7A6F-D444-8B5D-81C22F690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270" y="434340"/>
            <a:ext cx="9344343" cy="617220"/>
          </a:xfrm>
        </p:spPr>
        <p:txBody>
          <a:bodyPr>
            <a:normAutofit fontScale="90000"/>
          </a:bodyPr>
          <a:lstStyle/>
          <a:p>
            <a:r>
              <a:rPr lang="ru-RU" dirty="0"/>
              <a:t>Ренессанс или эпоха Возрождения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336A45-F8E2-BA4C-90EA-1C406D557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0270" y="1463040"/>
            <a:ext cx="9344342" cy="5132070"/>
          </a:xfrm>
        </p:spPr>
        <p:txBody>
          <a:bodyPr>
            <a:noAutofit/>
          </a:bodyPr>
          <a:lstStyle/>
          <a:p>
            <a:r>
              <a:rPr lang="ru-RU" sz="2000" dirty="0"/>
              <a:t> Почти одновременно с Реформацией, в философии появился идеализм, а в обществе начался Ренессанс или эпоха Возрождения (значение слова «ренессанс»)</a:t>
            </a:r>
          </a:p>
          <a:p>
            <a:r>
              <a:rPr lang="ru-RU" sz="2000" dirty="0"/>
              <a:t>Этот период, с середины </a:t>
            </a:r>
            <a:r>
              <a:rPr lang="en-US" sz="2000" dirty="0"/>
              <a:t>XV </a:t>
            </a:r>
            <a:r>
              <a:rPr lang="ru-RU" sz="2000" dirty="0"/>
              <a:t>века до конца </a:t>
            </a:r>
            <a:r>
              <a:rPr lang="en-US" sz="2000" dirty="0"/>
              <a:t>XVII </a:t>
            </a:r>
            <a:r>
              <a:rPr lang="ru-RU" sz="2000" dirty="0"/>
              <a:t>века характерен особым интересом к дохристианской, языческой эпохе и он отличается особой верой в человека и в окружающий его материальный, предметный мир. Эта вера и возродившаяся языческая система ценностей стала отодвигать на второй план необходимость в Божественном откровении</a:t>
            </a:r>
          </a:p>
          <a:p>
            <a:r>
              <a:rPr lang="ru-RU" sz="2000" dirty="0"/>
              <a:t>Такие философы как Томас Гоббс (1588-1679 гг.), </a:t>
            </a:r>
            <a:r>
              <a:rPr lang="ru-RU" sz="2000" dirty="0" err="1"/>
              <a:t>Ренэ</a:t>
            </a:r>
            <a:r>
              <a:rPr lang="ru-RU" sz="2000" dirty="0"/>
              <a:t> </a:t>
            </a:r>
            <a:r>
              <a:rPr lang="ru-RU" sz="2000" dirty="0" err="1"/>
              <a:t>Декар</a:t>
            </a:r>
            <a:r>
              <a:rPr lang="ru-RU" sz="2000" dirty="0"/>
              <a:t> (1596-1650 гг.), Барух Спиноза (1632-1677 гг.) и Готфрид Лейбниц (1646-1716 гг.) делая ударение на рационализме, внесли критическое отношение к Библии и тем самым подвергли новой атаке библейскую систему оценки, показывающую, что есть Истина, а что есть заблуждение</a:t>
            </a:r>
          </a:p>
        </p:txBody>
      </p:sp>
    </p:spTree>
    <p:extLst>
      <p:ext uri="{BB962C8B-B14F-4D97-AF65-F5344CB8AC3E}">
        <p14:creationId xmlns:p14="http://schemas.microsoft.com/office/powerpoint/2010/main" val="251082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2B10C-B326-7242-9A42-72AF3689E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933" y="248356"/>
            <a:ext cx="9866488" cy="1524000"/>
          </a:xfrm>
        </p:spPr>
        <p:txBody>
          <a:bodyPr>
            <a:normAutofit/>
          </a:bodyPr>
          <a:lstStyle/>
          <a:p>
            <a:br>
              <a:rPr lang="ru-RU" sz="2800" dirty="0"/>
            </a:br>
            <a:r>
              <a:rPr lang="ru-RU" sz="2800" dirty="0"/>
              <a:t>Основной текст: 2 Послание Павла к Тимофею</a:t>
            </a:r>
            <a:br>
              <a:rPr lang="ru-RU" sz="2800" dirty="0"/>
            </a:br>
            <a:r>
              <a:rPr lang="ru-RU" sz="2800" dirty="0"/>
              <a:t>3:14</a:t>
            </a:r>
            <a:r>
              <a:rPr lang="en-US" sz="2800" dirty="0"/>
              <a:t>-17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6E7E3-62D9-2D43-A762-D4810389F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533" y="2494844"/>
            <a:ext cx="10047111" cy="3905956"/>
          </a:xfrm>
        </p:spPr>
        <p:txBody>
          <a:bodyPr>
            <a:normAutofit/>
          </a:bodyPr>
          <a:lstStyle/>
          <a:p>
            <a:r>
              <a:rPr lang="ru-RU" sz="2000" dirty="0"/>
              <a:t>А ты пребывай в том, чему научен и что тебе вверено, зная, кем ты научен.</a:t>
            </a:r>
          </a:p>
          <a:p>
            <a:r>
              <a:rPr lang="ru-RU" sz="2000" dirty="0"/>
              <a:t>Притом же ты из детства знаешь священные писания, которые могут умудрить тебя во спасение верою во Христа Иисуса.</a:t>
            </a:r>
          </a:p>
          <a:p>
            <a:r>
              <a:rPr lang="ru-RU" sz="2000" dirty="0"/>
              <a:t>Все Писание </a:t>
            </a:r>
            <a:r>
              <a:rPr lang="ru-RU" sz="2000" dirty="0" err="1"/>
              <a:t>богодухновенно</a:t>
            </a:r>
            <a:r>
              <a:rPr lang="ru-RU" sz="2000" dirty="0"/>
              <a:t> и полезно для научения, для обличения, для исправления, для наставления в праведности,</a:t>
            </a:r>
          </a:p>
          <a:p>
            <a:r>
              <a:rPr lang="ru-RU" sz="2000" dirty="0"/>
              <a:t>да будет совершен Божий человек, ко всякому доброму делу приготовлен.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943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38117-58CA-2449-9769-2A38AAF4E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120" y="548640"/>
            <a:ext cx="9401493" cy="822960"/>
          </a:xfrm>
        </p:spPr>
        <p:txBody>
          <a:bodyPr/>
          <a:lstStyle/>
          <a:p>
            <a:r>
              <a:rPr lang="ru-RU" dirty="0"/>
              <a:t>Эпоха «Просвещения»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B45B77-EB2A-EA4C-A8B3-4F4D8AF35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3119" y="1577340"/>
            <a:ext cx="9401493" cy="4926330"/>
          </a:xfrm>
        </p:spPr>
        <p:txBody>
          <a:bodyPr>
            <a:normAutofit/>
          </a:bodyPr>
          <a:lstStyle/>
          <a:p>
            <a:r>
              <a:rPr lang="ru-RU" sz="2000" dirty="0"/>
              <a:t>Следующий период истории, известный под названием Просвещение, охвативший практически весь </a:t>
            </a:r>
            <a:r>
              <a:rPr lang="en-US" sz="2000" dirty="0"/>
              <a:t>XVIII </a:t>
            </a:r>
            <a:r>
              <a:rPr lang="ru-RU" sz="2000" dirty="0"/>
              <a:t>век, окончательно сформулировал новое острие нападения на истинное учение, известное под название «скептицизм»</a:t>
            </a:r>
          </a:p>
          <a:p>
            <a:r>
              <a:rPr lang="ru-RU" sz="2000" dirty="0"/>
              <a:t>Новое поклонение философов - Джон Локк (1632-1704 гг.), Дэвид Юм (1711-1776 гг.) и другие, ввели понятие субъективизма и относительности истины, а также начали отрицать чудеса и сверхъестественные проявления</a:t>
            </a:r>
          </a:p>
          <a:p>
            <a:r>
              <a:rPr lang="ru-RU" sz="2000" dirty="0"/>
              <a:t>Отныне философы стали смотреть на христианство как на продукт естественного развития религиозной мысли. Особенно резок и саркастичен был в своих нападках на христианство Вольтер (1694-1788 Мари Франсуа </a:t>
            </a:r>
            <a:r>
              <a:rPr lang="ru-RU" sz="2000" dirty="0" err="1"/>
              <a:t>Аруэ</a:t>
            </a:r>
            <a:r>
              <a:rPr lang="ru-RU" sz="2000" dirty="0"/>
              <a:t>). Используя сходство христианства и других религий Вольтер утверждал, что все религии произошли в результате невежества и страха примитивных людей.</a:t>
            </a:r>
          </a:p>
        </p:txBody>
      </p:sp>
    </p:spTree>
    <p:extLst>
      <p:ext uri="{BB962C8B-B14F-4D97-AF65-F5344CB8AC3E}">
        <p14:creationId xmlns:p14="http://schemas.microsoft.com/office/powerpoint/2010/main" val="4205972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E0F5D-F043-F848-8429-D8738EBB2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0" y="617220"/>
            <a:ext cx="9504363" cy="754380"/>
          </a:xfrm>
        </p:spPr>
        <p:txBody>
          <a:bodyPr>
            <a:normAutofit/>
          </a:bodyPr>
          <a:lstStyle/>
          <a:p>
            <a:r>
              <a:rPr lang="ru-RU" sz="3200" dirty="0"/>
              <a:t>Достижения науки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818D47-6D17-DF44-927A-8434DD02F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49" y="1371600"/>
            <a:ext cx="9504363" cy="5040630"/>
          </a:xfrm>
        </p:spPr>
        <p:txBody>
          <a:bodyPr>
            <a:normAutofit/>
          </a:bodyPr>
          <a:lstStyle/>
          <a:p>
            <a:r>
              <a:rPr lang="ru-RU" sz="2000" dirty="0"/>
              <a:t>Для утверждения новых идей активно использовались новые научные и технические достижения</a:t>
            </a:r>
          </a:p>
          <a:p>
            <a:r>
              <a:rPr lang="ru-RU" sz="2000" dirty="0"/>
              <a:t>Коперник (1473-1643 гг.) перевернул прежнее представление о мировом пространстве и земля перестала быть центром мироздания</a:t>
            </a:r>
          </a:p>
          <a:p>
            <a:r>
              <a:rPr lang="ru-RU" sz="2000" dirty="0"/>
              <a:t>Карл Маркс сформировал в философии диалектический и исторический материализм, в экономике — теорию прибавочной стоимости, в политике — теорию классовой борьбы. Марксу свойственно материалистическое понимание истории и общества</a:t>
            </a:r>
          </a:p>
          <a:p>
            <a:r>
              <a:rPr lang="ru-RU" sz="2000" dirty="0"/>
              <a:t>Дарвин в 1859 г. своей книгой «Происхождение видов» создал представление, что сотворение человека - это ненаучный факт, а вместо упорядоченного процесса творения якобы была слепая и безжалостная борьба за существование и эволюция от низшей к высшей форме живого.</a:t>
            </a:r>
          </a:p>
        </p:txBody>
      </p:sp>
    </p:spTree>
    <p:extLst>
      <p:ext uri="{BB962C8B-B14F-4D97-AF65-F5344CB8AC3E}">
        <p14:creationId xmlns:p14="http://schemas.microsoft.com/office/powerpoint/2010/main" val="2422636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BC6F1-7146-8D43-817C-F5DB25C8C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220" y="171450"/>
            <a:ext cx="9744393" cy="731520"/>
          </a:xfrm>
        </p:spPr>
        <p:txBody>
          <a:bodyPr>
            <a:normAutofit/>
          </a:bodyPr>
          <a:lstStyle/>
          <a:p>
            <a:r>
              <a:rPr lang="ru-RU" sz="3200" dirty="0"/>
              <a:t>Появление и сущность либерализма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26F532-1756-684B-9695-78C9A30E8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0210" y="902970"/>
            <a:ext cx="9824403" cy="5669280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/>
              <a:t>Все эти новшества стали активно проявляться в библейской критике, которая начала с критического выяснения авторства библейского текста</a:t>
            </a:r>
          </a:p>
          <a:p>
            <a:r>
              <a:rPr lang="ru-RU" sz="2000" dirty="0"/>
              <a:t>Рационалисты и гуманисты, ставившие в центр истинности человеческий разум, стали утверждать, что Библия является сборником различных религиозный произведения, написанный в разные эпохи</a:t>
            </a:r>
          </a:p>
          <a:p>
            <a:r>
              <a:rPr lang="ru-RU" sz="2000" dirty="0"/>
              <a:t>Некоторые критики — </a:t>
            </a:r>
            <a:r>
              <a:rPr lang="ru-RU" sz="2000" dirty="0" err="1"/>
              <a:t>Т.Гоббс</a:t>
            </a:r>
            <a:r>
              <a:rPr lang="ru-RU" sz="2000" dirty="0"/>
              <a:t>, </a:t>
            </a:r>
            <a:r>
              <a:rPr lang="ru-RU" sz="2000" dirty="0" err="1"/>
              <a:t>Б.Спиноза</a:t>
            </a:r>
            <a:r>
              <a:rPr lang="ru-RU" sz="2000" dirty="0"/>
              <a:t> и другие стали отрицать авторство Моисея в Пятикнижии и целостность этих книг. Например, по частоте и форме использования имени Бога (Яхве и </a:t>
            </a:r>
            <a:r>
              <a:rPr lang="ru-RU" sz="2000" dirty="0" err="1"/>
              <a:t>Эллохим</a:t>
            </a:r>
            <a:r>
              <a:rPr lang="ru-RU" sz="2000" dirty="0"/>
              <a:t>) в еврейском тексте они стали считать, что эти отрывки принадлежат к разным литературным источникам, позже объединенных в одну книгу неким редактором</a:t>
            </a:r>
          </a:p>
          <a:p>
            <a:r>
              <a:rPr lang="ru-RU" sz="2000" dirty="0"/>
              <a:t>Иоганн </a:t>
            </a:r>
            <a:r>
              <a:rPr lang="ru-RU" sz="2000" dirty="0" err="1"/>
              <a:t>Г.Эйхгорн</a:t>
            </a:r>
            <a:r>
              <a:rPr lang="ru-RU" sz="2000" dirty="0"/>
              <a:t> разделил книгу Бытие на два источника - </a:t>
            </a:r>
            <a:r>
              <a:rPr lang="ru-RU" sz="2000" dirty="0" err="1"/>
              <a:t>Эллохист</a:t>
            </a:r>
            <a:r>
              <a:rPr lang="ru-RU" sz="2000" dirty="0"/>
              <a:t> и </a:t>
            </a:r>
            <a:r>
              <a:rPr lang="ru-RU" sz="2000" dirty="0" err="1"/>
              <a:t>Ягвист</a:t>
            </a:r>
            <a:r>
              <a:rPr lang="ru-RU" sz="2000" dirty="0"/>
              <a:t>, но уже около 1800г. появились исследователи, разбившие Пятикнижие буквально на сотню лоскутков и объявившие, что Второзаконие написано во времена Ездры и </a:t>
            </a:r>
            <a:r>
              <a:rPr lang="ru-RU" sz="2000" dirty="0" err="1"/>
              <a:t>Неемии</a:t>
            </a:r>
            <a:r>
              <a:rPr lang="ru-RU" sz="2000" dirty="0"/>
              <a:t>. В конце </a:t>
            </a:r>
            <a:r>
              <a:rPr lang="en-US" sz="2000" dirty="0"/>
              <a:t>XIX </a:t>
            </a:r>
            <a:r>
              <a:rPr lang="ru-RU" sz="2000" dirty="0"/>
              <a:t>века знаменитый богословов </a:t>
            </a:r>
            <a:r>
              <a:rPr lang="ru-RU" sz="2000" dirty="0" err="1"/>
              <a:t>Юлиус</a:t>
            </a:r>
            <a:r>
              <a:rPr lang="ru-RU" sz="2000" dirty="0"/>
              <a:t> </a:t>
            </a:r>
            <a:r>
              <a:rPr lang="ru-RU" sz="2000" dirty="0" err="1"/>
              <a:t>Велльгаузен</a:t>
            </a:r>
            <a:r>
              <a:rPr lang="ru-RU" sz="2000" dirty="0"/>
              <a:t> (1844-1918 гг.) окончательно отточил и сформулировал эту теорию, выделяя четыре различных источника: </a:t>
            </a:r>
            <a:r>
              <a:rPr lang="ru-RU" sz="2000" dirty="0" err="1"/>
              <a:t>Эллохист</a:t>
            </a:r>
            <a:r>
              <a:rPr lang="ru-RU" sz="2000" dirty="0"/>
              <a:t>, </a:t>
            </a:r>
            <a:r>
              <a:rPr lang="ru-RU" sz="2000" dirty="0" err="1"/>
              <a:t>Ягвист</a:t>
            </a:r>
            <a:r>
              <a:rPr lang="ru-RU" sz="2000" dirty="0"/>
              <a:t>, Жреческий кодекс и Второзаконие.</a:t>
            </a:r>
          </a:p>
        </p:txBody>
      </p:sp>
    </p:spTree>
    <p:extLst>
      <p:ext uri="{BB962C8B-B14F-4D97-AF65-F5344CB8AC3E}">
        <p14:creationId xmlns:p14="http://schemas.microsoft.com/office/powerpoint/2010/main" val="12962112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78A309-A7A4-BC47-8BB3-B81FC492D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4550" y="468630"/>
            <a:ext cx="9390063" cy="674370"/>
          </a:xfrm>
        </p:spPr>
        <p:txBody>
          <a:bodyPr>
            <a:normAutofit/>
          </a:bodyPr>
          <a:lstStyle/>
          <a:p>
            <a:r>
              <a:rPr lang="ru-RU" sz="3200" dirty="0"/>
              <a:t>«Отец» либерализма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6BD6CD-CC1B-A74D-AE24-75B66B18A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4549" y="1143000"/>
            <a:ext cx="9390063" cy="5349240"/>
          </a:xfrm>
        </p:spPr>
        <p:txBody>
          <a:bodyPr>
            <a:noAutofit/>
          </a:bodyPr>
          <a:lstStyle/>
          <a:p>
            <a:r>
              <a:rPr lang="ru-RU" sz="2000" dirty="0"/>
              <a:t>Отцом либерализма считается Фридрих Даниель </a:t>
            </a:r>
            <a:r>
              <a:rPr lang="ru-RU" sz="2000" dirty="0" err="1"/>
              <a:t>Шлейермахер</a:t>
            </a:r>
            <a:r>
              <a:rPr lang="ru-RU" sz="2000" dirty="0"/>
              <a:t> (1768-1834 гг.), родившийся в Германии</a:t>
            </a:r>
          </a:p>
          <a:p>
            <a:r>
              <a:rPr lang="ru-RU" sz="2000" dirty="0"/>
              <a:t>Он впервые выдвинул и философски обосновал идею о том, что только внутренний опыт, чувство и личные побуждения человеческой души могут сказать что правильно, а что неправильно, то есть он исходил из того, что основой религиозности должны стать личные переживания</a:t>
            </a:r>
          </a:p>
          <a:p>
            <a:r>
              <a:rPr lang="ru-RU" sz="2000" dirty="0"/>
              <a:t>Другие философы - </a:t>
            </a:r>
            <a:r>
              <a:rPr lang="ru-RU" sz="2000" dirty="0" err="1"/>
              <a:t>Ф.Бауэр</a:t>
            </a:r>
            <a:r>
              <a:rPr lang="ru-RU" sz="2000" dirty="0"/>
              <a:t>, </a:t>
            </a:r>
            <a:r>
              <a:rPr lang="ru-RU" sz="2000" dirty="0" err="1"/>
              <a:t>Д.Штраус</a:t>
            </a:r>
            <a:r>
              <a:rPr lang="ru-RU" sz="2000" dirty="0"/>
              <a:t>, проверяя Библию разумом вынуждены были отрицать чудеса в ней, а Адольф фон Гарнак (1851-1930 гг.) начал искать «подлинное евангелие», считая, что христианская вера была сформирована греческой философией, которая привнесла в истинный библейский текст слишком много наносного и ложного </a:t>
            </a:r>
          </a:p>
          <a:p>
            <a:r>
              <a:rPr lang="ru-RU" sz="2000" dirty="0"/>
              <a:t>И снова главным мерилом: что в Библии правильно, а что неправильно, стал человеческий разум, логика и так называемые «общечеловеческие» ценности</a:t>
            </a:r>
          </a:p>
        </p:txBody>
      </p:sp>
    </p:spTree>
    <p:extLst>
      <p:ext uri="{BB962C8B-B14F-4D97-AF65-F5344CB8AC3E}">
        <p14:creationId xmlns:p14="http://schemas.microsoft.com/office/powerpoint/2010/main" val="525456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0BAD8E-04A1-3349-AF7B-8CDB3EE51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060" y="400050"/>
            <a:ext cx="9881553" cy="53721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Претензии либералов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89A7BF-899F-2244-A421-786FBF64E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1200150"/>
            <a:ext cx="10018712" cy="5452110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Либерализм стал обвинять представителей традиционной веры в библейское откровение в том, что они проповедуют религию, обещающую “пирог на небе”. То есть, якобы христианство привлекает людей обещая им хорошую, райскую жизнь после смерти и отвлекая их тем самым от попыток создать рай на земле. Сами же либералы настаивали, что можно и нужно собственными усилиями изменить общество и построить Царство Небесное на земле. Лидеры либерального движения стремились объединить усилия церквей в достижении мира и благополучия и в начале </a:t>
            </a:r>
            <a:r>
              <a:rPr lang="en-US" sz="2000" dirty="0"/>
              <a:t>XX </a:t>
            </a:r>
            <a:r>
              <a:rPr lang="ru-RU" sz="2000" dirty="0"/>
              <a:t>века они имели колоссальный успех</a:t>
            </a:r>
          </a:p>
          <a:p>
            <a:r>
              <a:rPr lang="ru-RU" sz="2000" dirty="0"/>
              <a:t>исходной предпосылкой либерализма является представление о том, что божественное присутствие реально во всех людях, и человеческий опыт может быть критерием Истины</a:t>
            </a:r>
          </a:p>
          <a:p>
            <a:r>
              <a:rPr lang="ru-RU" sz="2000" dirty="0"/>
              <a:t>либерализм — это система взглядов, ставящая человека в центр и меру истинности всего происходящего. Оценка учения, догмы или представлений о Боге, Библии и человеке с точки зрения либерализма, строится по принципу: разумно ли это, оправдано ли это здравым смыслом, социальными критериями и практикой.</a:t>
            </a:r>
          </a:p>
        </p:txBody>
      </p:sp>
    </p:spTree>
    <p:extLst>
      <p:ext uri="{BB962C8B-B14F-4D97-AF65-F5344CB8AC3E}">
        <p14:creationId xmlns:p14="http://schemas.microsoft.com/office/powerpoint/2010/main" val="10302945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F78A88-E20D-B444-801C-829A5C3F8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508" y="251460"/>
            <a:ext cx="9710105" cy="697230"/>
          </a:xfrm>
        </p:spPr>
        <p:txBody>
          <a:bodyPr/>
          <a:lstStyle/>
          <a:p>
            <a:r>
              <a:rPr lang="ru-RU" dirty="0"/>
              <a:t>Неолиберализм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32D619-8F3C-CC43-A16C-956B64962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507" y="948690"/>
            <a:ext cx="9710105" cy="5657850"/>
          </a:xfrm>
        </p:spPr>
        <p:txBody>
          <a:bodyPr>
            <a:normAutofit fontScale="92500" lnSpcReduction="20000"/>
          </a:bodyPr>
          <a:lstStyle/>
          <a:p>
            <a:r>
              <a:rPr lang="ru-RU" sz="2200" dirty="0"/>
              <a:t>После Первой мировой войны либерализм стал переходить в новую форму – неолиберализм </a:t>
            </a:r>
          </a:p>
          <a:p>
            <a:r>
              <a:rPr lang="ru-RU" sz="2200" dirty="0"/>
              <a:t>Если раньше либералы учили, что только человеческий разум, без помощи божественного откровения способен разрешить человеческие проблемы, то теперь Библия включается в эту систему как Слово Божье, но в смысле как коллективный обобщенный опыт человечества, содержащий в себе нечто божественное. Таким образом и Библия содержит в себе божественное, перемешанное с человеческим, ошибочным. Таких взглядов придерживался современный немецкий богослов Рудольф </a:t>
            </a:r>
            <a:r>
              <a:rPr lang="ru-RU" sz="2200" dirty="0" err="1"/>
              <a:t>Бультман</a:t>
            </a:r>
            <a:r>
              <a:rPr lang="ru-RU" sz="2200" dirty="0"/>
              <a:t> (1884-1976) - один из виднейших сторонников концепции </a:t>
            </a:r>
            <a:r>
              <a:rPr lang="ru-RU" sz="2200" dirty="0" err="1"/>
              <a:t>демифологизации</a:t>
            </a:r>
            <a:r>
              <a:rPr lang="ru-RU" sz="2200" dirty="0"/>
              <a:t> христианства; Пауль </a:t>
            </a:r>
            <a:r>
              <a:rPr lang="ru-RU" sz="2200" dirty="0" err="1"/>
              <a:t>Тиллих</a:t>
            </a:r>
            <a:r>
              <a:rPr lang="ru-RU" sz="2200" dirty="0"/>
              <a:t> (1886-1965) - американский богослов немецкого происхождения; американец </a:t>
            </a:r>
            <a:r>
              <a:rPr lang="ru-RU" sz="2200" dirty="0" err="1"/>
              <a:t>Рейнхольд</a:t>
            </a:r>
            <a:r>
              <a:rPr lang="ru-RU" sz="2200" dirty="0"/>
              <a:t> </a:t>
            </a:r>
            <a:r>
              <a:rPr lang="ru-RU" sz="2200" dirty="0" err="1"/>
              <a:t>Нибур</a:t>
            </a:r>
            <a:r>
              <a:rPr lang="ru-RU" sz="2200" dirty="0"/>
              <a:t> (1892-1971) и другие</a:t>
            </a:r>
          </a:p>
          <a:p>
            <a:r>
              <a:rPr lang="ru-RU" sz="2200" dirty="0"/>
              <a:t>Александр </a:t>
            </a:r>
            <a:r>
              <a:rPr lang="ru-RU" sz="2200" dirty="0" err="1"/>
              <a:t>Мень</a:t>
            </a:r>
            <a:r>
              <a:rPr lang="ru-RU" sz="2200" dirty="0"/>
              <a:t> в трактате «Библейская наука и проблема </a:t>
            </a:r>
            <a:r>
              <a:rPr lang="ru-RU" sz="2200" dirty="0" err="1"/>
              <a:t>богодухновенности</a:t>
            </a:r>
            <a:r>
              <a:rPr lang="ru-RU" sz="2200" dirty="0"/>
              <a:t>» : «совершенно неправильно понимать многие места Библии (например, рассказ о сотворении мира и человека) буквально, не учитывая условий их написания, их преходящей исторической оболочки. Если же мы сумеем отделить эту оболочку от ядра, от самой сущности повествования, то перед нами откроется величественное и прекрасное учение о мире, человеке и Боге»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49068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29F793-794A-EE48-B8D6-7C5CEA618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960" y="582930"/>
            <a:ext cx="9538653" cy="697230"/>
          </a:xfrm>
        </p:spPr>
        <p:txBody>
          <a:bodyPr>
            <a:normAutofit/>
          </a:bodyPr>
          <a:lstStyle/>
          <a:p>
            <a:r>
              <a:rPr lang="ru-RU" sz="3200" dirty="0"/>
              <a:t>Удар по либерализму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EE2308-7129-4646-863E-E0C7B1662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960" y="1485900"/>
            <a:ext cx="9538652" cy="4425322"/>
          </a:xfrm>
        </p:spPr>
        <p:txBody>
          <a:bodyPr>
            <a:normAutofit/>
          </a:bodyPr>
          <a:lstStyle/>
          <a:p>
            <a:r>
              <a:rPr lang="ru-RU" sz="2000" dirty="0" err="1"/>
              <a:t>Неортодоксия</a:t>
            </a:r>
            <a:r>
              <a:rPr lang="ru-RU" sz="2000" dirty="0"/>
              <a:t> Карла Барта (1886-1968 </a:t>
            </a:r>
            <a:r>
              <a:rPr lang="ru-RU" sz="2000" dirty="0" err="1"/>
              <a:t>г.г</a:t>
            </a:r>
            <a:r>
              <a:rPr lang="ru-RU" sz="2000" dirty="0"/>
              <a:t>.), который был либеральным пастором, учеником Гарнака,  в небольшом городке северной Швейцарии</a:t>
            </a:r>
          </a:p>
          <a:p>
            <a:r>
              <a:rPr lang="ru-RU" sz="2000" dirty="0"/>
              <a:t>После Первой мировой войны Барт осознал, что ему не о чем проповедовать своим прихожанам и он нанес либерализму смертельный удар своей книгой “Послание к Римлянам” в 1921 году </a:t>
            </a:r>
          </a:p>
          <a:p>
            <a:r>
              <a:rPr lang="ru-RU" sz="2000" dirty="0"/>
              <a:t>Он убедительно доказал, что в центре религиозной системы должен быть не человек, как считали либералы, а Бог</a:t>
            </a:r>
          </a:p>
          <a:p>
            <a:r>
              <a:rPr lang="ru-RU" sz="2000" dirty="0"/>
              <a:t>Карл Барт вновь вернулся к идеям Лютера о греховности человека и спасения по вере, он вновь признал объективность божественного откровения и всю оставшуюся жизнь самоотверженно боролся против либерализма</a:t>
            </a:r>
          </a:p>
        </p:txBody>
      </p:sp>
    </p:spTree>
    <p:extLst>
      <p:ext uri="{BB962C8B-B14F-4D97-AF65-F5344CB8AC3E}">
        <p14:creationId xmlns:p14="http://schemas.microsoft.com/office/powerpoint/2010/main" val="9471593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35B5BA-230F-C642-9AE2-C0299277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060" y="80010"/>
            <a:ext cx="9881553" cy="50292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Основные идеи Карла Барта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ED8DD6-F480-D94E-897A-B6B91414A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582930"/>
            <a:ext cx="10115550" cy="5886450"/>
          </a:xfrm>
        </p:spPr>
        <p:txBody>
          <a:bodyPr>
            <a:noAutofit/>
          </a:bodyPr>
          <a:lstStyle/>
          <a:p>
            <a:r>
              <a:rPr lang="ru-RU" sz="2000" dirty="0"/>
              <a:t>Центральным пунктом его богословия, покорившего всю Европу между Первой и Второй мировой войной, стал Иисус Христос</a:t>
            </a:r>
          </a:p>
          <a:p>
            <a:r>
              <a:rPr lang="ru-RU" sz="2000" dirty="0"/>
              <a:t>Однако о Библии, как о критерии Истины Барт учил, что она содержит в себе Слово Божие, но не является им и только “становится” божественным откровением, если человек с верой принимает эту истину. Эта идея очень близка к консервативному, ортодоксальному пониманию, но все же не тождественна ей</a:t>
            </a:r>
          </a:p>
          <a:p>
            <a:r>
              <a:rPr lang="ru-RU" sz="2000" dirty="0"/>
              <a:t>Барт считает, что если человек не имеет веры, то Библия не является в этом случае Словом Божьим, в то время, как консерваторы и фундаменталисты заявляют, что Библия всегда является Словом Божьим, даже если человек отвергает ее и не слушает ее учение</a:t>
            </a:r>
          </a:p>
          <a:p>
            <a:r>
              <a:rPr lang="ru-RU" sz="2000" dirty="0"/>
              <a:t>Барт придерживается идей универсализма, считая, что в конечном счете все люди будут спасены Богом. Евангелие - “Это не смешанная весть, которая сочетает в себе радость и ужас, спасение и проклятие. По своему источнику и по своей цели она не диалектична, не двойственна: она не может возвещать одновременно добро и зло, помощь и погибель, жизнь и смерть”, - пишет Барт в своем главном труде - 5-ти томной монографии - “Церковная догматика”</a:t>
            </a:r>
          </a:p>
        </p:txBody>
      </p:sp>
    </p:spTree>
    <p:extLst>
      <p:ext uri="{BB962C8B-B14F-4D97-AF65-F5344CB8AC3E}">
        <p14:creationId xmlns:p14="http://schemas.microsoft.com/office/powerpoint/2010/main" val="7985129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0EC1D9-C2F1-CC4C-A18D-AF59ADF4F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210" y="262890"/>
            <a:ext cx="9824403" cy="594360"/>
          </a:xfrm>
        </p:spPr>
        <p:txBody>
          <a:bodyPr>
            <a:normAutofit fontScale="90000"/>
          </a:bodyPr>
          <a:lstStyle/>
          <a:p>
            <a:r>
              <a:rPr lang="ru-RU" dirty="0"/>
              <a:t>Развитие </a:t>
            </a:r>
            <a:r>
              <a:rPr lang="ru-RU" dirty="0" err="1"/>
              <a:t>неортодоксии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B3235A-7D15-5E46-A60C-EFD8E1AB3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0209" y="1440180"/>
            <a:ext cx="9824403" cy="4560570"/>
          </a:xfrm>
        </p:spPr>
        <p:txBody>
          <a:bodyPr>
            <a:noAutofit/>
          </a:bodyPr>
          <a:lstStyle/>
          <a:p>
            <a:r>
              <a:rPr lang="ru-RU" sz="2000" dirty="0"/>
              <a:t>Идеи Барта или </a:t>
            </a:r>
            <a:r>
              <a:rPr lang="ru-RU" sz="2000" dirty="0" err="1"/>
              <a:t>неортодоксия</a:t>
            </a:r>
            <a:r>
              <a:rPr lang="ru-RU" sz="2000" dirty="0"/>
              <a:t> до сегодняшнего дня является самой популярной и широко распространенной теорией в Западной Европе</a:t>
            </a:r>
          </a:p>
          <a:p>
            <a:r>
              <a:rPr lang="ru-RU" sz="2000" dirty="0"/>
              <a:t>Последователь Барта - Дитрих </a:t>
            </a:r>
            <a:r>
              <a:rPr lang="ru-RU" sz="2000" dirty="0" err="1"/>
              <a:t>Бонхёффер</a:t>
            </a:r>
            <a:r>
              <a:rPr lang="ru-RU" sz="2000" dirty="0"/>
              <a:t> (1906-1945 гг.), поплатившийся жизнью за мужественное сопротивление нацизму в Германии, дал новое развитие </a:t>
            </a:r>
            <a:r>
              <a:rPr lang="ru-RU" sz="2000" dirty="0" err="1"/>
              <a:t>неортодоксии</a:t>
            </a:r>
            <a:r>
              <a:rPr lang="ru-RU" sz="2000" dirty="0"/>
              <a:t> пытаясь, как он думал “возродить Христа повзрослевшему миру”. Он постоянно подчеркивал, что главным критерием Истины является не Библия, а Сам живой Христос</a:t>
            </a:r>
          </a:p>
          <a:p>
            <a:r>
              <a:rPr lang="ru-RU" sz="2000" dirty="0"/>
              <a:t>Для этого надо научиться распознавать водительство Духа, но реально это нередко приводит к многочисленным спекуляциям. Один человек, ссылаясь на личное водительство Христа ведет себя одним образом, а другой, ссылаясь на то же водительство, в этой же ситуации ведет себя иным образом</a:t>
            </a:r>
          </a:p>
        </p:txBody>
      </p:sp>
    </p:spTree>
    <p:extLst>
      <p:ext uri="{BB962C8B-B14F-4D97-AF65-F5344CB8AC3E}">
        <p14:creationId xmlns:p14="http://schemas.microsoft.com/office/powerpoint/2010/main" val="36504494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424201-B1D1-5346-85D5-C6E74342F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391" y="624110"/>
            <a:ext cx="9527222" cy="541750"/>
          </a:xfrm>
        </p:spPr>
        <p:txBody>
          <a:bodyPr>
            <a:normAutofit fontScale="90000"/>
          </a:bodyPr>
          <a:lstStyle/>
          <a:p>
            <a:r>
              <a:rPr lang="ru-RU" dirty="0"/>
              <a:t>Развитие </a:t>
            </a:r>
            <a:r>
              <a:rPr lang="ru-RU" dirty="0" err="1"/>
              <a:t>неортодоксии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1F43A8-821F-5744-A291-5FE288BEB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510" y="1497330"/>
            <a:ext cx="9710102" cy="5052060"/>
          </a:xfrm>
        </p:spPr>
        <p:txBody>
          <a:bodyPr>
            <a:noAutofit/>
          </a:bodyPr>
          <a:lstStyle/>
          <a:p>
            <a:r>
              <a:rPr lang="ru-RU" sz="2000" dirty="0"/>
              <a:t>Например: понимание чудо превращения воды в вино в Кане Галилейской.  Кто-то верит, что это был реальный исторический факт, дословно описанный очевидцем Иоанном, а другой убежден, что это символический рассказ, через который Бог хотел передать мысль о том, что чрез Иисуса Христа будут удовлетворены все человеческие потребности, но реального события в Кане не было.</a:t>
            </a:r>
          </a:p>
          <a:p>
            <a:r>
              <a:rPr lang="ru-RU" sz="2000" dirty="0"/>
              <a:t>Бог, говорят сегодняшние «прогрессивные христиане», всегда использует только символы, образы и аллегории, когда хочет передать Свою Истину, ибо Бог Абсолют и Он непостижим для человеческого разума. Истинное значение Божьих слов человек вместить не может в силу своей греховности, поэтому Бог открывает нам все в символах, имеющих описательную, фигуральную функцию. Исходя из этого постулата можно по-разному понимать одни и те же события.</a:t>
            </a:r>
          </a:p>
        </p:txBody>
      </p:sp>
    </p:spTree>
    <p:extLst>
      <p:ext uri="{BB962C8B-B14F-4D97-AF65-F5344CB8AC3E}">
        <p14:creationId xmlns:p14="http://schemas.microsoft.com/office/powerpoint/2010/main" val="2566904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884E47-6DE3-C94C-80CC-BB95F5F41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090" y="457201"/>
            <a:ext cx="9641523" cy="594360"/>
          </a:xfrm>
        </p:spPr>
        <p:txBody>
          <a:bodyPr>
            <a:normAutofit/>
          </a:bodyPr>
          <a:lstStyle/>
          <a:p>
            <a:r>
              <a:rPr lang="ru-RU" sz="3200" dirty="0"/>
              <a:t>К чему стремиться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A5395A-EB67-D640-971C-78661890B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90" y="1143001"/>
            <a:ext cx="9755822" cy="5337810"/>
          </a:xfrm>
        </p:spPr>
        <p:txBody>
          <a:bodyPr>
            <a:normAutofit/>
          </a:bodyPr>
          <a:lstStyle/>
          <a:p>
            <a:r>
              <a:rPr lang="ru-RU" sz="2000" dirty="0"/>
              <a:t>Два послания к Тимофею напоминают молодому служителю, что он должен жить, учить и поступать по тому образцу, по которому он сам был научен своим учителем и духовным отцом (2Тим. 3:14-17)</a:t>
            </a:r>
          </a:p>
          <a:p>
            <a:r>
              <a:rPr lang="ru-RU" sz="2000" dirty="0"/>
              <a:t>И хотя здесь не идет речь о каком-либо четком учебном процессе, основная его модель, по которой Тимофей получил свои знания, совпадает с концепцией </a:t>
            </a:r>
            <a:r>
              <a:rPr lang="ru-RU" sz="2000" dirty="0" err="1"/>
              <a:t>раввинистического</a:t>
            </a:r>
            <a:r>
              <a:rPr lang="ru-RU" sz="2000" dirty="0"/>
              <a:t> образования</a:t>
            </a:r>
          </a:p>
          <a:p>
            <a:r>
              <a:rPr lang="ru-RU" sz="2000" dirty="0"/>
              <a:t>Павел, по примеру Иисуса Христа, показал необходимость соединения в одно единое – учение, обучение и служение</a:t>
            </a:r>
          </a:p>
          <a:p>
            <a:r>
              <a:rPr lang="ru-RU" sz="2000" dirty="0"/>
              <a:t>Именно Евангелие служит основой в подготовке служителей следующего поколения, хотя либеральное крыло богословов считает иначе</a:t>
            </a:r>
          </a:p>
          <a:p>
            <a:r>
              <a:rPr lang="ru-RU" sz="2000" dirty="0"/>
              <a:t>Смотрите, братия, чтобы кто не увлек вас </a:t>
            </a:r>
            <a:r>
              <a:rPr lang="ru-RU" sz="2000" dirty="0" err="1"/>
              <a:t>философиею</a:t>
            </a:r>
            <a:r>
              <a:rPr lang="ru-RU" sz="2000" dirty="0"/>
              <a:t> и пустым обольщением, по преданию человеческому, по стихиям мира, а не по Христу (Кол. 2:8)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76465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BB72AC-C930-8D45-8DB0-E201F4249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090" y="171450"/>
            <a:ext cx="9641523" cy="491490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Новые формы неолиберализма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CC3048-28D0-2A4E-9953-B0E68C58C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7360" y="765810"/>
            <a:ext cx="10046969" cy="5772150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Сегодня существует множество различных форм неолиберализма, но всех их объединяет идея, что разум проверяет Откровение, а не Откровение - разум, хотя Библия с большим уважением признается ими, как некий балансир разума</a:t>
            </a:r>
          </a:p>
          <a:p>
            <a:r>
              <a:rPr lang="ru-RU" sz="2000" dirty="0"/>
              <a:t>Сегодня, например, развит феминизм, или женское движение, представителям которого кажется, что традиционное христианство обращается с женщинами как с людьми второго сорта</a:t>
            </a:r>
          </a:p>
          <a:p>
            <a:r>
              <a:rPr lang="ru-RU" sz="2000" dirty="0"/>
              <a:t>Они считают, что мужское начало Христа и Бога-Отца является его условно-культурной чертой также как и еврейская национальность Спасителя</a:t>
            </a:r>
          </a:p>
          <a:p>
            <a:r>
              <a:rPr lang="ru-RU" sz="2000" dirty="0"/>
              <a:t>Феминистское богословие старается избегать библейских терминов, имеющих мужской род, заменяя их средним родом. Например, Бог в их формулировке сотворил не человека, а человеческое существо и т.д. Так они пытаются оправдать равноправие женщин и возможность их рукоположения на пасторское служение</a:t>
            </a:r>
          </a:p>
          <a:p>
            <a:r>
              <a:rPr lang="ru-RU" sz="2000" dirty="0"/>
              <a:t>В Латинской Америке получило распространение «богословие освобождения», ориентированное на бедных, на защиту которых должна быть церковь, ибо Бог ясно и недвусмысленно стоит на стороне бедных</a:t>
            </a:r>
          </a:p>
        </p:txBody>
      </p:sp>
    </p:spTree>
    <p:extLst>
      <p:ext uri="{BB962C8B-B14F-4D97-AF65-F5344CB8AC3E}">
        <p14:creationId xmlns:p14="http://schemas.microsoft.com/office/powerpoint/2010/main" val="1716023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28D20B-5E30-F14B-96BE-8A7258E47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37160"/>
            <a:ext cx="9675813" cy="628650"/>
          </a:xfrm>
        </p:spPr>
        <p:txBody>
          <a:bodyPr>
            <a:normAutofit/>
          </a:bodyPr>
          <a:lstStyle/>
          <a:p>
            <a:r>
              <a:rPr lang="ru-RU" sz="3200" dirty="0"/>
              <a:t>Традиционное христианство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798379-2B1A-9F46-B21C-414F254A5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640" y="1085850"/>
            <a:ext cx="10321290" cy="5532120"/>
          </a:xfrm>
        </p:spPr>
        <p:txBody>
          <a:bodyPr>
            <a:normAutofit fontScale="92500" lnSpcReduction="20000"/>
          </a:bodyPr>
          <a:lstStyle/>
          <a:p>
            <a:r>
              <a:rPr lang="ru-RU" sz="2200" dirty="0"/>
              <a:t>Либерализму, выделившему к середине ХХ века два основных направления - неолиберализм и </a:t>
            </a:r>
            <a:r>
              <a:rPr lang="ru-RU" sz="2200" dirty="0" err="1"/>
              <a:t>неортодоксию</a:t>
            </a:r>
            <a:r>
              <a:rPr lang="ru-RU" sz="2200" dirty="0"/>
              <a:t>, противостоит традиционное христианство, которое по-прежнему верит, что Библия есть непогрешимое Слово Божье</a:t>
            </a:r>
          </a:p>
          <a:p>
            <a:r>
              <a:rPr lang="ru-RU" sz="2200" dirty="0" err="1"/>
              <a:t>Евангеликализм</a:t>
            </a:r>
            <a:r>
              <a:rPr lang="ru-RU" sz="2200" dirty="0"/>
              <a:t> (консерватизм) как движение, объединяет представителей разных протестантских конфессий (баптисты, пятидесятники, методисты, англикане, пресвитериане и др.), которые придерживаются одинаковых взглядов по следующим главным доктринам:</a:t>
            </a:r>
          </a:p>
          <a:p>
            <a:pPr marL="0" indent="0">
              <a:buNone/>
            </a:pPr>
            <a:r>
              <a:rPr lang="ru-RU" sz="2200" dirty="0"/>
              <a:t>     1. Авторитетность, точность и достаточность Писания.</a:t>
            </a:r>
          </a:p>
          <a:p>
            <a:pPr marL="0" indent="0">
              <a:buNone/>
            </a:pPr>
            <a:r>
              <a:rPr lang="ru-RU" sz="2200" dirty="0"/>
              <a:t>     2. Уникальность искупления через смерть Христа на кресте.</a:t>
            </a:r>
          </a:p>
          <a:p>
            <a:pPr marL="0" indent="0">
              <a:buNone/>
            </a:pPr>
            <a:r>
              <a:rPr lang="ru-RU" sz="2200" dirty="0"/>
              <a:t>     3. Необходимость личного обращения и возрождения.</a:t>
            </a:r>
          </a:p>
          <a:p>
            <a:pPr marL="0" indent="0">
              <a:buNone/>
            </a:pPr>
            <a:r>
              <a:rPr lang="ru-RU" sz="2200" dirty="0"/>
              <a:t>     4. Необходимость, уместность и безотлагательность </a:t>
            </a:r>
            <a:r>
              <a:rPr lang="ru-RU" sz="2200" dirty="0" err="1"/>
              <a:t>евангелизации</a:t>
            </a:r>
            <a:endParaRPr lang="ru-RU" sz="2200" dirty="0"/>
          </a:p>
          <a:p>
            <a:r>
              <a:rPr lang="ru-RU" sz="2200" dirty="0"/>
              <a:t>Остальные доктринальные вопросы считаются </a:t>
            </a:r>
            <a:r>
              <a:rPr lang="ru-RU" sz="2200" dirty="0" err="1"/>
              <a:t>адиафорой</a:t>
            </a:r>
            <a:r>
              <a:rPr lang="ru-RU" sz="2200" dirty="0"/>
              <a:t>, то есть “несущественными”, второстепенными вопросами, по которым каждый может иметь собственное мнение. Особенно это касается </a:t>
            </a:r>
            <a:r>
              <a:rPr lang="ru-RU" sz="2200" dirty="0" err="1"/>
              <a:t>экклезиологии</a:t>
            </a:r>
            <a:r>
              <a:rPr lang="ru-RU" sz="2200" dirty="0"/>
              <a:t>, т.е. церковного устройства и управления. Этой области  </a:t>
            </a:r>
            <a:r>
              <a:rPr lang="ru-RU" sz="2200" dirty="0" err="1"/>
              <a:t>евангеликане</a:t>
            </a:r>
            <a:r>
              <a:rPr lang="ru-RU" sz="2200" dirty="0"/>
              <a:t> никогда не касаются, уважая любые, основанные на Новом Завете традиции церковной жизни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07329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DE66E-F8A9-2B4E-81E9-D4FD5856B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790" y="125730"/>
            <a:ext cx="9755824" cy="49149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Евангеликане</a:t>
            </a:r>
            <a:r>
              <a:rPr lang="ru-RU" dirty="0"/>
              <a:t> против либерализма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C0DB50-7B16-3A4F-A675-00AEE1342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490" y="742950"/>
            <a:ext cx="10389870" cy="5817870"/>
          </a:xfrm>
        </p:spPr>
        <p:txBody>
          <a:bodyPr>
            <a:noAutofit/>
          </a:bodyPr>
          <a:lstStyle/>
          <a:p>
            <a:r>
              <a:rPr lang="ru-RU" sz="2000" dirty="0"/>
              <a:t>Сегодня острие критики консервативного богословия против либерализма направлено на его главную ошибку: возвеличивание человеческой мудрости над разумом Божиим</a:t>
            </a:r>
          </a:p>
          <a:p>
            <a:r>
              <a:rPr lang="ru-RU" sz="2000" dirty="0"/>
              <a:t>Например, неосновательность либеральной датировки Евангелия от Луки на основании того, что в этом Евангелии приводятся слова Христа о разрушении Храма, следовательно оно не могло быть написано ранее 60 года, ибо с точки зрения либерализма Христос конечно же не мог столь точно предсказать будущее и Лука вложил в Его уста уже свершившийся факт, как пророчество</a:t>
            </a:r>
          </a:p>
          <a:p>
            <a:r>
              <a:rPr lang="ru-RU" sz="2000" dirty="0"/>
              <a:t>Также методологически не обосновано отрицание чудес, ибо Творец имеет право вмешиваться в жизнь Своего творения как Он хочет и когда Он хочет</a:t>
            </a:r>
          </a:p>
          <a:p>
            <a:r>
              <a:rPr lang="ru-RU" dirty="0"/>
              <a:t>Другое направление критики направлено на предпосылку, предполагающую, что современные описания каких-либо событий более точные и правильные, чем древние</a:t>
            </a:r>
          </a:p>
          <a:p>
            <a:r>
              <a:rPr lang="ru-RU" dirty="0"/>
              <a:t>Столь же ложной является предпосылка, что последователи какого-либо религиозного учения могут и будут приписывать своему учителю нечто такое, что он никогда не говорил, и не делал.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309422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3060D-667A-B14B-9131-0B970AFDF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0" y="171450"/>
            <a:ext cx="9858692" cy="628650"/>
          </a:xfrm>
        </p:spPr>
        <p:txBody>
          <a:bodyPr>
            <a:normAutofit fontScale="90000"/>
          </a:bodyPr>
          <a:lstStyle/>
          <a:p>
            <a:r>
              <a:rPr lang="ru-RU"/>
              <a:t>Чистое Евангелие и </a:t>
            </a:r>
            <a:r>
              <a:rPr lang="ru-RU" dirty="0"/>
              <a:t>есть основа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702E5C-CB19-2745-84CF-0E05D2251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20" y="800100"/>
            <a:ext cx="10206990" cy="5737860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Уча их соблюдать все, что Я повелел вам; и се, Я с вами во все дни до скончания века (</a:t>
            </a:r>
            <a:r>
              <a:rPr lang="ru-RU" sz="2000" dirty="0" err="1"/>
              <a:t>Матф</a:t>
            </a:r>
            <a:r>
              <a:rPr lang="ru-RU" sz="2000" dirty="0"/>
              <a:t>. 28:20)</a:t>
            </a:r>
          </a:p>
          <a:p>
            <a:r>
              <a:rPr lang="ru-RU" sz="2000" dirty="0"/>
              <a:t>И сказал им: вот то, о чем Я вам говорил, еще быв с вами, что надлежит исполниться всему, написанному о Мне в законе Моисеевом и в пророках и псалмах (Лук. 24:44)</a:t>
            </a:r>
          </a:p>
          <a:p>
            <a:r>
              <a:rPr lang="ru-RU" sz="2000" dirty="0"/>
              <a:t>Исследуйте Писания, ибо вы думаете чрез них иметь жизнь вечную; а они свидетельствуют о Мне (</a:t>
            </a:r>
            <a:r>
              <a:rPr lang="ru-RU" sz="2000" dirty="0" err="1"/>
              <a:t>Иоан</a:t>
            </a:r>
            <a:r>
              <a:rPr lang="ru-RU" sz="2000" dirty="0"/>
              <a:t>. 5:39)</a:t>
            </a:r>
          </a:p>
          <a:p>
            <a:r>
              <a:rPr lang="ru-RU" sz="2000" dirty="0"/>
              <a:t>Как новорожденные младенцы, возлюбите чистое словесное молоко, дабы от него возрасти вам во спасение (1Петр. 2:2)</a:t>
            </a:r>
          </a:p>
          <a:p>
            <a:r>
              <a:rPr lang="ru-RU" sz="2000" dirty="0"/>
              <a:t>Итак вера от </a:t>
            </a:r>
            <a:r>
              <a:rPr lang="ru-RU" sz="2000" dirty="0" err="1"/>
              <a:t>слышания</a:t>
            </a:r>
            <a:r>
              <a:rPr lang="ru-RU" sz="2000" dirty="0"/>
              <a:t>, а </a:t>
            </a:r>
            <a:r>
              <a:rPr lang="ru-RU" sz="2000" dirty="0" err="1"/>
              <a:t>слышание</a:t>
            </a:r>
            <a:r>
              <a:rPr lang="ru-RU" sz="2000" dirty="0"/>
              <a:t> от слова Божия (Рим. 10:17)</a:t>
            </a:r>
          </a:p>
          <a:p>
            <a:r>
              <a:rPr lang="ru-RU" sz="2000" dirty="0"/>
              <a:t>Внушая сие </a:t>
            </a:r>
            <a:r>
              <a:rPr lang="ru-RU" sz="2000" dirty="0" err="1"/>
              <a:t>братиям</a:t>
            </a:r>
            <a:r>
              <a:rPr lang="ru-RU" sz="2000" dirty="0"/>
              <a:t>, будешь добрый служитель Иисуса Христа, питаемый словами веры и добрым учением, которому ты последовал (1Тим. 4:6)</a:t>
            </a:r>
          </a:p>
          <a:p>
            <a:r>
              <a:rPr lang="ru-RU" sz="2000" dirty="0"/>
              <a:t>Вникай в себя и в учение; занимайся сим постоянно: ибо, так поступая, и себя спасешь и слушающих тебя (1Тим. 4:16)</a:t>
            </a:r>
          </a:p>
          <a:p>
            <a:r>
              <a:rPr lang="ru-RU" sz="2000" dirty="0"/>
              <a:t>О, Тимофей! храни преданное тебе, отвращаясь негодного пустословия и прекословий лжеименного знания (1Тим. 6:20)</a:t>
            </a:r>
          </a:p>
          <a:p>
            <a:pPr marL="0" indent="0">
              <a:buNone/>
            </a:pPr>
            <a:endParaRPr lang="ru-RU" sz="2000" dirty="0"/>
          </a:p>
          <a:p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65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5B2B5E-E81F-634F-8448-968DF6B16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0" y="365760"/>
            <a:ext cx="9504363" cy="685800"/>
          </a:xfrm>
        </p:spPr>
        <p:txBody>
          <a:bodyPr>
            <a:normAutofit/>
          </a:bodyPr>
          <a:lstStyle/>
          <a:p>
            <a:r>
              <a:rPr lang="ru-RU" sz="3200" dirty="0" err="1"/>
              <a:t>Богодухновенность</a:t>
            </a:r>
            <a:r>
              <a:rPr lang="ru-RU" sz="3200" dirty="0"/>
              <a:t> Писания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0A57BE-49E9-834E-BA30-FD3ACF6AF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7370" y="1371600"/>
            <a:ext cx="9687242" cy="5120640"/>
          </a:xfrm>
        </p:spPr>
        <p:txBody>
          <a:bodyPr>
            <a:normAutofit fontScale="92500"/>
          </a:bodyPr>
          <a:lstStyle/>
          <a:p>
            <a:r>
              <a:rPr lang="ru-RU" sz="2200" dirty="0"/>
              <a:t>«</a:t>
            </a:r>
            <a:r>
              <a:rPr lang="ru-RU" sz="2200" dirty="0" err="1"/>
              <a:t>Богодухновенность</a:t>
            </a:r>
            <a:r>
              <a:rPr lang="ru-RU" sz="2200" dirty="0"/>
              <a:t> это . . . сверхъестественное влияние Божьего Духа, которое оказывалось на посвященных авторов, на основании которого их писаниям придавалась божественная достоверность»</a:t>
            </a:r>
            <a:endParaRPr lang="en-US" sz="2200" dirty="0"/>
          </a:p>
          <a:p>
            <a:r>
              <a:rPr lang="ru-RU" sz="2200" dirty="0"/>
              <a:t>«Библейское вдохновение [это] . . . работа Святого Духа при помощи которой, не теряя личные качества и литературные способности авторов, Бог таким образом руководил авторами Писания, что дал им возможность точно записать слова, которые передают Его истину людям, а также, в данном процессе, сохранил от возможных ошибок собственного мнения, оригинальные рукописи Писания»</a:t>
            </a:r>
          </a:p>
          <a:p>
            <a:r>
              <a:rPr lang="ru-RU" sz="2200" dirty="0"/>
              <a:t>Но копии и переводы </a:t>
            </a:r>
            <a:r>
              <a:rPr lang="ru-RU" sz="2200" dirty="0" err="1"/>
              <a:t>богодухновенны</a:t>
            </a:r>
            <a:r>
              <a:rPr lang="ru-RU" sz="2200" dirty="0"/>
              <a:t> до той степени, чтобы быть в состоянии воспроизводить оригинал. </a:t>
            </a:r>
          </a:p>
          <a:p>
            <a:r>
              <a:rPr lang="ru-RU" sz="2200" dirty="0"/>
              <a:t>Речь идет ни о том, что «Бог вдохнул в писание», или же что писание стало продуктом Божественного «вдохновения» в человеческих авторов, а о том, что писание – выдохнуто Богом, «Бог выдохнул писание», писание – это продукт Божественного творческого дыхания</a:t>
            </a:r>
          </a:p>
          <a:p>
            <a:endParaRPr lang="ru-RU" sz="2900" dirty="0"/>
          </a:p>
          <a:p>
            <a:endParaRPr lang="en-US" sz="29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358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563691-FA76-4E4A-82C6-68A914CD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520" y="171450"/>
            <a:ext cx="9630093" cy="902970"/>
          </a:xfrm>
        </p:spPr>
        <p:txBody>
          <a:bodyPr>
            <a:normAutofit/>
          </a:bodyPr>
          <a:lstStyle/>
          <a:p>
            <a:r>
              <a:rPr lang="ru-RU" sz="3200" dirty="0"/>
              <a:t>Авторитет Писания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53812B-2371-FA4B-BE0E-E5B4768AC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7360" y="1200150"/>
            <a:ext cx="9767252" cy="5033740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«Прочие аргументы полезны в том смысле, что они показывают историческую перспективу Библии, её внутреннюю непротиворечивость; демонстрируют тот факт, что в Библии содержатся пророчества, которые сбылись сотни лет спустя; что она повлияла на ход человеческой истории в большей степени, чем любая другая книга; что она продолжает изменять жизни миллионов людей и через неё люди обретают спасение; что она величественна и прекрасна, что с глубиной излагаемого в ней учения не может сравниться ни одна другая книга и в ней сотни раз говорится о том, что она является Словом Божьим»</a:t>
            </a:r>
          </a:p>
          <a:p>
            <a:r>
              <a:rPr lang="ru-RU" sz="2000" dirty="0"/>
              <a:t>Бельгийское вероисповедание </a:t>
            </a:r>
          </a:p>
          <a:p>
            <a:pPr marL="0" indent="0">
              <a:buNone/>
            </a:pPr>
            <a:r>
              <a:rPr lang="ru-RU" sz="2000" dirty="0"/>
              <a:t>	«Мы принимаем эти, и только эти книги как святые и канонические как        	руководство, основание и утверждение нашей веры. И мы верим 	безо всякого сомнения всему, что в них записано – не только потому 	что церковь их принимает и считает их таковыми, а потому что Святой 	Дух свидетельствует нашим сердцам, что это Писание от Бога, и 	потому что оно само доказывает, что дано Богом». </a:t>
            </a:r>
          </a:p>
          <a:p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5102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00F603-DD1E-624B-B50D-6FDB6F45A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360" y="125730"/>
            <a:ext cx="9767253" cy="640080"/>
          </a:xfrm>
        </p:spPr>
        <p:txBody>
          <a:bodyPr/>
          <a:lstStyle/>
          <a:p>
            <a:r>
              <a:rPr lang="ru-RU" dirty="0"/>
              <a:t>Непогрешимость Писания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5C5EF7-5A1A-E34E-8C73-8EE5D1E49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20" y="868680"/>
            <a:ext cx="10126980" cy="5715000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«Наша абсолютная убеждённость и уверенность в безошибочности истины и божественном авторитете таким образом исходит из внутренней работы Святого Духа, который свидетельствует о Слове и через Слово нашим сердцам» (Вестминстерское исповедание, 1647, </a:t>
            </a:r>
            <a:r>
              <a:rPr lang="ru-RU" sz="2000" dirty="0" err="1"/>
              <a:t>V</a:t>
            </a:r>
            <a:r>
              <a:rPr lang="ru-RU" sz="2000" dirty="0"/>
              <a:t>)</a:t>
            </a:r>
          </a:p>
          <a:p>
            <a:r>
              <a:rPr lang="ru-RU" sz="2000" dirty="0"/>
              <a:t>«Мы утверждаем, что Писание, переданное людям через божественное вдохновение, является безошибочным, то есть не вводящим нас в заблуждение, оно истинно и достоверно во всех вопросах, которые затрагивает» (Чикагское утверждение о безошибочности Библии, 1978, XI)</a:t>
            </a:r>
          </a:p>
          <a:p>
            <a:r>
              <a:rPr lang="ru-RU" sz="2000" dirty="0"/>
              <a:t>«Мы верим, что всё Писание было написано благодаря </a:t>
            </a:r>
            <a:r>
              <a:rPr lang="ru-RU" sz="2000" dirty="0" err="1"/>
              <a:t>богодухновенности</a:t>
            </a:r>
            <a:r>
              <a:rPr lang="ru-RU" sz="2000" dirty="0"/>
              <a:t>, и поэтому у нас есть книга, которую называют Библия; мы не рассматриваем это утверждение в том смысле, в котором его иногда понимают, что работа человеческого гения была просто воодушевлена, но в том смысле, что Святой Дух давал всякое слово людям прежних времён, чтобы они составляли священное писание; и что это Божественное вдохновение не может быть в большей или меньшей степени, но распространяется в равной степени и полностью на все части этих писаний, исторических, поэтических, доктринальных и пророческих, даже до самого маленького слова, и склонения слова, если конечно это слово было в оригинальных рукописях...» </a:t>
            </a:r>
          </a:p>
          <a:p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0979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94F819-190D-EC44-853E-AAE747835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7779" y="666044"/>
            <a:ext cx="9246833" cy="553156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Призыв Павла к Тимофею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3968FC-8B8A-BD41-B667-861744E1C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7779" y="1433689"/>
            <a:ext cx="9246834" cy="4477533"/>
          </a:xfrm>
        </p:spPr>
        <p:txBody>
          <a:bodyPr>
            <a:normAutofit/>
          </a:bodyPr>
          <a:lstStyle/>
          <a:p>
            <a:r>
              <a:rPr lang="ru-RU" dirty="0"/>
              <a:t>Много раз Апостол говорит о здравом учении</a:t>
            </a:r>
          </a:p>
          <a:p>
            <a:r>
              <a:rPr lang="ru-RU" dirty="0"/>
              <a:t>Он призывает Тимофея хранить здравое учение (1.13)</a:t>
            </a:r>
          </a:p>
          <a:p>
            <a:r>
              <a:rPr lang="ru-RU" dirty="0"/>
              <a:t>передавать его другим (2.2 и 2.15)</a:t>
            </a:r>
          </a:p>
          <a:p>
            <a:r>
              <a:rPr lang="ru-RU" dirty="0"/>
              <a:t>следовать по стопам этого учения самому (3.10)</a:t>
            </a:r>
          </a:p>
          <a:p>
            <a:r>
              <a:rPr lang="ru-RU" dirty="0"/>
              <a:t> пребывать в постоянном углублении и изучении этого учения (3.14-15)</a:t>
            </a:r>
          </a:p>
          <a:p>
            <a:r>
              <a:rPr lang="ru-RU" dirty="0"/>
              <a:t>проповедовать его (4.3)</a:t>
            </a:r>
          </a:p>
          <a:p>
            <a:pPr marL="0" indent="0">
              <a:buNone/>
            </a:pPr>
            <a:r>
              <a:rPr lang="ru-RU" dirty="0"/>
              <a:t>Ибо,</a:t>
            </a:r>
          </a:p>
          <a:p>
            <a:r>
              <a:rPr lang="ru-RU" dirty="0"/>
              <a:t>скоро возникнет много иных учений (4.3)</a:t>
            </a:r>
          </a:p>
          <a:p>
            <a:r>
              <a:rPr lang="ru-RU" dirty="0"/>
              <a:t>эти учения будут иметь успех и широко распространяться (2.17)</a:t>
            </a:r>
          </a:p>
          <a:p>
            <a:r>
              <a:rPr lang="ru-RU"/>
              <a:t>появятся </a:t>
            </a:r>
            <a:r>
              <a:rPr lang="ru-RU" dirty="0"/>
              <a:t>много людей, противящихся Истине (3.8)</a:t>
            </a:r>
          </a:p>
          <a:p>
            <a:r>
              <a:rPr lang="ru-RU" dirty="0"/>
              <a:t>будут не только вводить в заблуждение, но и заблуждаться сами (3.13)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213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FBEE3-8FC0-DD4C-B7D8-6231F4F0C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sz="3200" dirty="0"/>
            </a:br>
            <a:r>
              <a:rPr lang="ru-RU" sz="3200" dirty="0"/>
              <a:t>Учение Апостолов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D5595D-C1ED-204D-9509-870D55312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336800"/>
            <a:ext cx="8911688" cy="3574422"/>
          </a:xfrm>
        </p:spPr>
        <p:txBody>
          <a:bodyPr>
            <a:normAutofit/>
          </a:bodyPr>
          <a:lstStyle/>
          <a:p>
            <a:r>
              <a:rPr lang="ru-RU" sz="2000" dirty="0"/>
              <a:t>Иисус Христос и пророчества Ветхого Завета (</a:t>
            </a:r>
            <a:r>
              <a:rPr lang="ru-RU" sz="2000" dirty="0" err="1"/>
              <a:t>Деян</a:t>
            </a:r>
            <a:r>
              <a:rPr lang="ru-RU" sz="2000" dirty="0"/>
              <a:t>. 2:34, 35)</a:t>
            </a:r>
          </a:p>
          <a:p>
            <a:r>
              <a:rPr lang="ru-RU" sz="2000" dirty="0"/>
              <a:t>Иисус из Назарета и есть Христос (</a:t>
            </a:r>
            <a:r>
              <a:rPr lang="ru-RU" sz="2000" dirty="0" err="1"/>
              <a:t>Деян</a:t>
            </a:r>
            <a:r>
              <a:rPr lang="ru-RU" sz="2000" dirty="0"/>
              <a:t>. 2:36)</a:t>
            </a:r>
          </a:p>
          <a:p>
            <a:r>
              <a:rPr lang="ru-RU" sz="2000" dirty="0"/>
              <a:t>Свидетельство о воскресении Иисуса Христа (</a:t>
            </a:r>
            <a:r>
              <a:rPr lang="ru-RU" sz="2000" dirty="0" err="1"/>
              <a:t>Деян</a:t>
            </a:r>
            <a:r>
              <a:rPr lang="ru-RU" sz="2000" dirty="0"/>
              <a:t>. 2:32, 17:30)</a:t>
            </a:r>
          </a:p>
          <a:p>
            <a:r>
              <a:rPr lang="ru-RU" sz="2000" dirty="0"/>
              <a:t>О покаянии и крещении во имя Иисуса Христа (</a:t>
            </a:r>
            <a:r>
              <a:rPr lang="ru-RU" sz="2000" dirty="0" err="1"/>
              <a:t>Деян</a:t>
            </a:r>
            <a:r>
              <a:rPr lang="ru-RU" sz="2000" dirty="0"/>
              <a:t>. 2:38)</a:t>
            </a:r>
          </a:p>
          <a:p>
            <a:r>
              <a:rPr lang="ru-RU" sz="2000" dirty="0"/>
              <a:t>О воскресении из мертвых и праведном суде (</a:t>
            </a:r>
            <a:r>
              <a:rPr lang="ru-RU" sz="2000" dirty="0" err="1"/>
              <a:t>Деян</a:t>
            </a:r>
            <a:r>
              <a:rPr lang="ru-RU" sz="2000" dirty="0"/>
              <a:t>. 17:31)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02841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A34E7F-2117-5D4B-A01B-CB2862B8D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734" y="349955"/>
            <a:ext cx="9404880" cy="654755"/>
          </a:xfrm>
        </p:spPr>
        <p:txBody>
          <a:bodyPr>
            <a:noAutofit/>
          </a:bodyPr>
          <a:lstStyle/>
          <a:p>
            <a:r>
              <a:rPr lang="ru-RU" sz="3200" dirty="0"/>
              <a:t>Гностицизм: Влияние гностиков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CB2472-6A60-5D41-A738-51B14DC65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934" y="891823"/>
            <a:ext cx="9709680" cy="5452534"/>
          </a:xfrm>
        </p:spPr>
        <p:txBody>
          <a:bodyPr>
            <a:noAutofit/>
          </a:bodyPr>
          <a:lstStyle/>
          <a:p>
            <a:r>
              <a:rPr lang="ru-RU" sz="2000" dirty="0"/>
              <a:t>Стали появляться </a:t>
            </a:r>
            <a:r>
              <a:rPr lang="ru-RU" sz="2000" dirty="0" err="1"/>
              <a:t>лжеапостолы</a:t>
            </a:r>
            <a:r>
              <a:rPr lang="ru-RU" sz="2000" dirty="0"/>
              <a:t>, лукавые делатели, принимающие вид Апостолов Христовых (2 Кор.11.13), то есть в поместные церкви стали приходить люди, говорящие о себе, что они тоже видели Христа, слышали Его учение и оно заключается не только в тех словах, которые говорили Петр, Павел, Иоанн или другие из апостолов</a:t>
            </a:r>
          </a:p>
          <a:p>
            <a:r>
              <a:rPr lang="ru-RU" sz="2000" dirty="0"/>
              <a:t>“Вот тайные слова, которые сказал Иисус живой и которые записал </a:t>
            </a:r>
            <a:r>
              <a:rPr lang="ru-RU" sz="2000" dirty="0" err="1"/>
              <a:t>Дидим</a:t>
            </a:r>
            <a:r>
              <a:rPr lang="ru-RU" sz="2000" dirty="0"/>
              <a:t> Иуда Фома”, — так начинается гностическое Евангелие от Фомы, имеющее в древности такую популярность, что его часто называли “пятым евангелием” </a:t>
            </a:r>
          </a:p>
          <a:p>
            <a:r>
              <a:rPr lang="ru-RU" sz="2000" dirty="0"/>
              <a:t>В этом евангелии путь спасения представляется устами Иисуса, как путь поиска истины, а не обретения ее, путь познания через оправдание тайным знанием: “Иисус сказал: когда вы познаете себя, тогда вы будете познаны и вы узнаете, что вы — дети Отца живого. Если же вы не познаете себя, тогда вы в нищете и вы — нищета”</a:t>
            </a:r>
          </a:p>
          <a:p>
            <a:r>
              <a:rPr lang="ru-RU" sz="2000" dirty="0"/>
              <a:t>Подобная смесь Истины и заблуждения стала искажать здравое учение уже с конца </a:t>
            </a:r>
            <a:r>
              <a:rPr lang="en-US" sz="2000" dirty="0"/>
              <a:t>I </a:t>
            </a:r>
            <a:r>
              <a:rPr lang="ru-RU" sz="2000" dirty="0"/>
              <a:t>века.</a:t>
            </a:r>
          </a:p>
        </p:txBody>
      </p:sp>
    </p:spTree>
    <p:extLst>
      <p:ext uri="{BB962C8B-B14F-4D97-AF65-F5344CB8AC3E}">
        <p14:creationId xmlns:p14="http://schemas.microsoft.com/office/powerpoint/2010/main" val="360191060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1724</TotalTime>
  <Words>3625</Words>
  <Application>Microsoft Macintosh PowerPoint</Application>
  <PresentationFormat>Широкоэкранный</PresentationFormat>
  <Paragraphs>176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Arial</vt:lpstr>
      <vt:lpstr>Century Gothic</vt:lpstr>
      <vt:lpstr>Times New Roman</vt:lpstr>
      <vt:lpstr>Wingdings 3</vt:lpstr>
      <vt:lpstr>Легкий дым</vt:lpstr>
      <vt:lpstr>Евангелие, как основа образования лидеров следующего поколения</vt:lpstr>
      <vt:lpstr> Основной текст: 2 Послание Павла к Тимофею 3:14-17</vt:lpstr>
      <vt:lpstr>К чему стремиться</vt:lpstr>
      <vt:lpstr>Богодухновенность Писания</vt:lpstr>
      <vt:lpstr>Авторитет Писания</vt:lpstr>
      <vt:lpstr>Непогрешимость Писания</vt:lpstr>
      <vt:lpstr>Призыв Павла к Тимофею</vt:lpstr>
      <vt:lpstr> Учение Апостолов</vt:lpstr>
      <vt:lpstr>Гностицизм: Влияние гностиков</vt:lpstr>
      <vt:lpstr>Основные доктринальные особенности                                   </vt:lpstr>
      <vt:lpstr>Проявление этого учения сегодня</vt:lpstr>
      <vt:lpstr>Концепция "Предания"</vt:lpstr>
      <vt:lpstr>Концепция "Предания"</vt:lpstr>
      <vt:lpstr>Концепция "Предания"</vt:lpstr>
      <vt:lpstr>Писание и Предание </vt:lpstr>
      <vt:lpstr>Писание или Предание</vt:lpstr>
      <vt:lpstr>Писание или Предание </vt:lpstr>
      <vt:lpstr>Принцип «SolaScriptura»</vt:lpstr>
      <vt:lpstr>Ренессанс или эпоха Возрождения</vt:lpstr>
      <vt:lpstr>Эпоха «Просвещения»</vt:lpstr>
      <vt:lpstr>Достижения науки</vt:lpstr>
      <vt:lpstr>Появление и сущность либерализма</vt:lpstr>
      <vt:lpstr>«Отец» либерализма</vt:lpstr>
      <vt:lpstr>Претензии либералов</vt:lpstr>
      <vt:lpstr>Неолиберализм</vt:lpstr>
      <vt:lpstr>Удар по либерализму</vt:lpstr>
      <vt:lpstr>Основные идеи Карла Барта</vt:lpstr>
      <vt:lpstr>Развитие неортодоксии</vt:lpstr>
      <vt:lpstr>Развитие неортодоксии</vt:lpstr>
      <vt:lpstr>Новые формы неолиберализма</vt:lpstr>
      <vt:lpstr>Традиционное христианство</vt:lpstr>
      <vt:lpstr>Евангеликане против либерализма</vt:lpstr>
      <vt:lpstr>Чистое Евангелие и есть основа образования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Евангелие, как основа образования лидеров следующего поколения</dc:title>
  <dc:creator>Пользователь Microsoft Office</dc:creator>
  <cp:lastModifiedBy>Пользователь Microsoft Office</cp:lastModifiedBy>
  <cp:revision>46</cp:revision>
  <dcterms:created xsi:type="dcterms:W3CDTF">2019-10-17T02:25:22Z</dcterms:created>
  <dcterms:modified xsi:type="dcterms:W3CDTF">2019-10-20T04:38:16Z</dcterms:modified>
</cp:coreProperties>
</file>